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06" r:id="rId2"/>
    <p:sldId id="2530" r:id="rId3"/>
    <p:sldId id="2507" r:id="rId4"/>
    <p:sldId id="2531" r:id="rId5"/>
    <p:sldId id="2508" r:id="rId6"/>
    <p:sldId id="2529" r:id="rId7"/>
    <p:sldId id="2509" r:id="rId8"/>
    <p:sldId id="2527" r:id="rId9"/>
    <p:sldId id="2515" r:id="rId10"/>
    <p:sldId id="2516" r:id="rId11"/>
    <p:sldId id="2523" r:id="rId12"/>
    <p:sldId id="2524" r:id="rId13"/>
    <p:sldId id="2525" r:id="rId14"/>
    <p:sldId id="2526" r:id="rId15"/>
    <p:sldId id="2528" r:id="rId16"/>
    <p:sldId id="2519" r:id="rId17"/>
    <p:sldId id="2522" r:id="rId18"/>
    <p:sldId id="2520" r:id="rId19"/>
    <p:sldId id="252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92B47-E759-9A40-827B-C01D6EB42F43}" v="135" dt="2024-12-03T22:25:30.965"/>
    <p1510:client id="{25A20217-4B75-6202-90B8-3FFF3FD74556}" v="34" dt="2024-12-04T18:01:25.237"/>
    <p1510:client id="{295D3C42-165E-C4A3-8B67-07B6E8C13126}" v="12" dt="2024-12-03T21:39:57.645"/>
    <p1510:client id="{36736C40-E65C-A6CA-4D95-53076299CA3B}" v="4" dt="2024-12-04T05:48:20.743"/>
    <p1510:client id="{4E51EE80-29BE-A96B-68CC-AF395C3B01B0}" v="570" dt="2024-12-04T17:47:05.511"/>
    <p1510:client id="{62D21A9B-26B5-1278-23AA-9DCE9EEFC6D8}" v="13" dt="2024-12-03T21:39:19.020"/>
    <p1510:client id="{B2875393-6CAF-111E-D98D-4633E4693D00}" v="1" dt="2024-12-03T21:40:32.793"/>
    <p1510:client id="{B85ABD0B-771B-9CFA-EB47-B9C6444BCA57}" v="4" dt="2024-12-04T01:59:03.843"/>
    <p1510:client id="{E444096D-7805-E43E-DA5C-7049832C235F}" v="68" dt="2024-12-04T17:56:33.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647BE-A7C6-584E-9D57-022E23180F25}"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47027-27A4-4544-9AE6-60B66A5BC0E1}" type="slidenum">
              <a:rPr lang="en-US" smtClean="0"/>
              <a:t>‹#›</a:t>
            </a:fld>
            <a:endParaRPr lang="en-US"/>
          </a:p>
        </p:txBody>
      </p:sp>
    </p:spTree>
    <p:extLst>
      <p:ext uri="{BB962C8B-B14F-4D97-AF65-F5344CB8AC3E}">
        <p14:creationId xmlns:p14="http://schemas.microsoft.com/office/powerpoint/2010/main" val="188341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a:t>
            </a:fld>
            <a:endParaRPr lang="en-US"/>
          </a:p>
        </p:txBody>
      </p:sp>
    </p:spTree>
    <p:extLst>
      <p:ext uri="{BB962C8B-B14F-4D97-AF65-F5344CB8AC3E}">
        <p14:creationId xmlns:p14="http://schemas.microsoft.com/office/powerpoint/2010/main" val="4225085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13</a:t>
            </a:fld>
            <a:endParaRPr lang="en-US"/>
          </a:p>
        </p:txBody>
      </p:sp>
    </p:spTree>
    <p:extLst>
      <p:ext uri="{BB962C8B-B14F-4D97-AF65-F5344CB8AC3E}">
        <p14:creationId xmlns:p14="http://schemas.microsoft.com/office/powerpoint/2010/main" val="3284758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14</a:t>
            </a:fld>
            <a:endParaRPr lang="en-US"/>
          </a:p>
        </p:txBody>
      </p:sp>
    </p:spTree>
    <p:extLst>
      <p:ext uri="{BB962C8B-B14F-4D97-AF65-F5344CB8AC3E}">
        <p14:creationId xmlns:p14="http://schemas.microsoft.com/office/powerpoint/2010/main" val="37878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Step 5: Overview</a:t>
            </a:r>
            <a:endParaRPr lang="en-US" b="1" dirty="0"/>
          </a:p>
          <a:p>
            <a:pPr marL="171450" indent="-171450">
              <a:lnSpc>
                <a:spcPct val="90000"/>
              </a:lnSpc>
              <a:spcBef>
                <a:spcPts val="1000"/>
              </a:spcBef>
              <a:buFont typeface="Arial"/>
              <a:buChar char="•"/>
            </a:pPr>
            <a:r>
              <a:rPr lang="en-US" b="1" dirty="0"/>
              <a:t>Dataset</a:t>
            </a:r>
            <a:r>
              <a:rPr lang="en-US" dirty="0"/>
              <a:t>: Airline Passenger Satisfaction</a:t>
            </a:r>
          </a:p>
          <a:p>
            <a:pPr marL="171450" indent="-171450">
              <a:lnSpc>
                <a:spcPct val="90000"/>
              </a:lnSpc>
              <a:spcBef>
                <a:spcPts val="1000"/>
              </a:spcBef>
              <a:buFont typeface="Arial"/>
              <a:buChar char="•"/>
            </a:pPr>
            <a:r>
              <a:rPr lang="en-US" b="1" dirty="0"/>
              <a:t>Goal</a:t>
            </a:r>
            <a:r>
              <a:rPr lang="en-US" dirty="0"/>
              <a:t>: Predict passenger satisfaction using multiple machine learning models</a:t>
            </a:r>
          </a:p>
          <a:p>
            <a:pPr marL="171450" indent="-171450">
              <a:lnSpc>
                <a:spcPct val="90000"/>
              </a:lnSpc>
              <a:spcBef>
                <a:spcPts val="1000"/>
              </a:spcBef>
              <a:buFont typeface="Arial"/>
              <a:buChar char="•"/>
            </a:pPr>
            <a:r>
              <a:rPr lang="en-US" b="1" dirty="0"/>
              <a:t>Approach</a:t>
            </a:r>
            <a:r>
              <a:rPr lang="en-US" dirty="0"/>
              <a:t>: Advanced data preprocessing and model comparison</a:t>
            </a:r>
          </a:p>
        </p:txBody>
      </p:sp>
      <p:sp>
        <p:nvSpPr>
          <p:cNvPr id="4" name="Slide Number Placeholder 3"/>
          <p:cNvSpPr>
            <a:spLocks noGrp="1"/>
          </p:cNvSpPr>
          <p:nvPr>
            <p:ph type="sldNum" sz="quarter" idx="5"/>
          </p:nvPr>
        </p:nvSpPr>
        <p:spPr/>
        <p:txBody>
          <a:bodyPr/>
          <a:lstStyle/>
          <a:p>
            <a:fld id="{1EC47027-27A4-4544-9AE6-60B66A5BC0E1}" type="slidenum">
              <a:rPr lang="en-US" smtClean="0"/>
              <a:t>15</a:t>
            </a:fld>
            <a:endParaRPr lang="en-US"/>
          </a:p>
        </p:txBody>
      </p:sp>
    </p:spTree>
    <p:extLst>
      <p:ext uri="{BB962C8B-B14F-4D97-AF65-F5344CB8AC3E}">
        <p14:creationId xmlns:p14="http://schemas.microsoft.com/office/powerpoint/2010/main" val="2067818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dirty="0"/>
              <a:t>Naive Bayes Classifier</a:t>
            </a:r>
            <a:r>
              <a:rPr lang="en-US" dirty="0"/>
              <a:t>: </a:t>
            </a:r>
          </a:p>
          <a:p>
            <a:pPr marL="0" lvl="1"/>
            <a:r>
              <a:rPr lang="en-US" dirty="0"/>
              <a:t>The Naive Bayes model achieved a training accuracy of 77.40% and a test accuracy of 77.98% on the airline satisfaction dataset.</a:t>
            </a:r>
          </a:p>
          <a:p>
            <a:pPr marL="0" lvl="1"/>
            <a:r>
              <a:rPr lang="en-US" dirty="0"/>
              <a:t>This suggests the Naive Bayes model was able to reasonably predict passenger satisfaction, though its performance is not as strong as the other models explored.</a:t>
            </a:r>
          </a:p>
          <a:p>
            <a:pPr marL="0" lvl="1"/>
            <a:r>
              <a:rPr lang="en-US" dirty="0"/>
              <a:t>The Naive Bayes approach relies on the assumption that features follow a Gaussian distribution, which seems to be a reasonable approximation for this dataset.</a:t>
            </a:r>
          </a:p>
          <a:p>
            <a:pPr marL="285750" indent="-285750">
              <a:buFont typeface="Arial"/>
              <a:buChar char="•"/>
            </a:pPr>
            <a:r>
              <a:rPr lang="en-US" b="1" dirty="0"/>
              <a:t>K-Nearest Neighbors (KNN)</a:t>
            </a:r>
            <a:r>
              <a:rPr lang="en-US" dirty="0"/>
              <a:t>: </a:t>
            </a:r>
          </a:p>
          <a:p>
            <a:pPr marL="0" lvl="1"/>
            <a:r>
              <a:rPr lang="en-US" dirty="0"/>
              <a:t>The KNN model achieved the best performance, with a training accuracy of 86.35% and a test accuracy of 84.11%.</a:t>
            </a:r>
          </a:p>
          <a:p>
            <a:pPr marL="0" lvl="1"/>
            <a:r>
              <a:rPr lang="en-US" dirty="0"/>
              <a:t>The best value of k (number of neighbors) was found to be 9 through hyperparameter tuning.</a:t>
            </a:r>
          </a:p>
          <a:p>
            <a:pPr marL="0" lvl="1"/>
            <a:r>
              <a:rPr lang="en-US" dirty="0"/>
              <a:t>KNN is a powerful algorithm that can capture complex decision boundaries, which appears to have been effective for this classification task.</a:t>
            </a:r>
          </a:p>
          <a:p>
            <a:pPr marL="285750" indent="-285750">
              <a:buFont typeface="Arial"/>
              <a:buChar char="•"/>
            </a:pPr>
            <a:r>
              <a:rPr lang="en-US" b="1" dirty="0"/>
              <a:t>Neural Network</a:t>
            </a:r>
            <a:r>
              <a:rPr lang="en-US" dirty="0"/>
              <a:t>: </a:t>
            </a:r>
          </a:p>
          <a:p>
            <a:pPr marL="0" lvl="1"/>
            <a:r>
              <a:rPr lang="en-US" dirty="0"/>
              <a:t>The neural network model had a training accuracy of 79.14% and a test accuracy of 79.48%.</a:t>
            </a:r>
          </a:p>
          <a:p>
            <a:pPr marL="0" lvl="1"/>
            <a:r>
              <a:rPr lang="en-US" dirty="0"/>
              <a:t>The network architecture consisted of 1 hidden layer with 5 neurons, using </a:t>
            </a:r>
            <a:r>
              <a:rPr lang="en-US" dirty="0" err="1"/>
              <a:t>ReLU</a:t>
            </a:r>
            <a:r>
              <a:rPr lang="en-US" dirty="0"/>
              <a:t> activation and the Adam optimizer.</a:t>
            </a:r>
          </a:p>
          <a:p>
            <a:pPr marL="0" lvl="1"/>
            <a:r>
              <a:rPr lang="en-US" dirty="0"/>
              <a:t>While the neural network did not outperform the KNN model, it still provided reasonable predictive performance on the test set.</a:t>
            </a:r>
          </a:p>
          <a:p>
            <a:pPr marL="0" lvl="1"/>
            <a:r>
              <a:rPr lang="en-US" dirty="0"/>
              <a:t>Neural networks can be sensitive to hyperparameter choices, so further tuning of the architecture and hyperparameters could potentially improve its performance.</a:t>
            </a:r>
          </a:p>
          <a:p>
            <a:pPr marL="285750" indent="-285750">
              <a:buFont typeface="Arial"/>
              <a:buChar char="•"/>
            </a:pPr>
            <a:r>
              <a:rPr lang="en-US" b="1" dirty="0"/>
              <a:t>Ensemble Decision Tree</a:t>
            </a:r>
            <a:r>
              <a:rPr lang="en-US" dirty="0"/>
              <a:t>: </a:t>
            </a:r>
          </a:p>
          <a:p>
            <a:pPr marL="0" lvl="1"/>
            <a:r>
              <a:rPr lang="en-US" dirty="0"/>
              <a:t>The ensemble approach using a decision tree achieved a test accuracy of 84.11%.</a:t>
            </a:r>
          </a:p>
          <a:p>
            <a:pPr marL="0" lvl="1"/>
            <a:r>
              <a:rPr lang="en-US" dirty="0"/>
              <a:t>This demonstrates that combining the predictions from the individual models (Naive Bayes, KNN, and Neural Network) can improve the overall performance compared to the standalone models.</a:t>
            </a:r>
          </a:p>
          <a:p>
            <a:pPr marL="0" lvl="1"/>
            <a:r>
              <a:rPr lang="en-US" dirty="0"/>
              <a:t>The decision tree hyperparameters were tuned, with the best configuration being a maximum depth of 2, minimum impurity decrease of 0.01, minimum samples per leaf of 2, and minimum samples per split of 2.</a:t>
            </a:r>
          </a:p>
          <a:p>
            <a:pPr lvl="1"/>
            <a:r>
              <a:rPr lang="en-US"/>
              <a:t>Overall, the results show that the KNN model performed the best, followed by the ensemble decision tree, the neural network, and the Naive Bayes classifier. The ensemble approach was able to leverage the strengths of the individual models to achieve better predictive performance on the test set.</a:t>
            </a:r>
            <a:endParaRPr lang="en-US" dirty="0"/>
          </a:p>
          <a:p>
            <a:pPr lvl="1"/>
            <a:endParaRPr lang="en-US" dirty="0"/>
          </a:p>
          <a:p>
            <a:pPr lvl="1"/>
            <a:r>
              <a:rPr lang="en-US" dirty="0"/>
              <a:t>These findings provide valuable insights into the effectiveness of different machine learning techniques for predicting airline passenger satisfaction. The strong performance of the KNN model suggests that the underlying patterns in the data can be well-captured by a distance-based approach, while the neural network and ensemble models demonstrate the potential benefits of more complex modeling techniques.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1EC47027-27A4-4544-9AE6-60B66A5BC0E1}" type="slidenum">
              <a:rPr lang="en-US" smtClean="0"/>
              <a:t>18</a:t>
            </a:fld>
            <a:endParaRPr lang="en-US"/>
          </a:p>
        </p:txBody>
      </p:sp>
    </p:spTree>
    <p:extLst>
      <p:ext uri="{BB962C8B-B14F-4D97-AF65-F5344CB8AC3E}">
        <p14:creationId xmlns:p14="http://schemas.microsoft.com/office/powerpoint/2010/main" val="219657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3</a:t>
            </a:fld>
            <a:endParaRPr lang="en-US"/>
          </a:p>
        </p:txBody>
      </p:sp>
    </p:spTree>
    <p:extLst>
      <p:ext uri="{BB962C8B-B14F-4D97-AF65-F5344CB8AC3E}">
        <p14:creationId xmlns:p14="http://schemas.microsoft.com/office/powerpoint/2010/main" val="412186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6</a:t>
            </a:fld>
            <a:endParaRPr lang="en-US"/>
          </a:p>
        </p:txBody>
      </p:sp>
    </p:spTree>
    <p:extLst>
      <p:ext uri="{BB962C8B-B14F-4D97-AF65-F5344CB8AC3E}">
        <p14:creationId xmlns:p14="http://schemas.microsoft.com/office/powerpoint/2010/main" val="21541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5</a:t>
            </a:fld>
            <a:endParaRPr lang="en-US"/>
          </a:p>
        </p:txBody>
      </p:sp>
    </p:spTree>
    <p:extLst>
      <p:ext uri="{BB962C8B-B14F-4D97-AF65-F5344CB8AC3E}">
        <p14:creationId xmlns:p14="http://schemas.microsoft.com/office/powerpoint/2010/main" val="117748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8</a:t>
            </a:fld>
            <a:endParaRPr lang="en-US"/>
          </a:p>
        </p:txBody>
      </p:sp>
    </p:spTree>
    <p:extLst>
      <p:ext uri="{BB962C8B-B14F-4D97-AF65-F5344CB8AC3E}">
        <p14:creationId xmlns:p14="http://schemas.microsoft.com/office/powerpoint/2010/main" val="2827944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9</a:t>
            </a:fld>
            <a:endParaRPr lang="en-US"/>
          </a:p>
        </p:txBody>
      </p:sp>
    </p:spTree>
    <p:extLst>
      <p:ext uri="{BB962C8B-B14F-4D97-AF65-F5344CB8AC3E}">
        <p14:creationId xmlns:p14="http://schemas.microsoft.com/office/powerpoint/2010/main" val="1229387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10</a:t>
            </a:fld>
            <a:endParaRPr lang="en-US"/>
          </a:p>
        </p:txBody>
      </p:sp>
    </p:spTree>
    <p:extLst>
      <p:ext uri="{BB962C8B-B14F-4D97-AF65-F5344CB8AC3E}">
        <p14:creationId xmlns:p14="http://schemas.microsoft.com/office/powerpoint/2010/main" val="3308043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11</a:t>
            </a:fld>
            <a:endParaRPr lang="en-US"/>
          </a:p>
        </p:txBody>
      </p:sp>
    </p:spTree>
    <p:extLst>
      <p:ext uri="{BB962C8B-B14F-4D97-AF65-F5344CB8AC3E}">
        <p14:creationId xmlns:p14="http://schemas.microsoft.com/office/powerpoint/2010/main" val="1358223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47027-27A4-4544-9AE6-60B66A5BC0E1}" type="slidenum">
              <a:rPr lang="en-US" smtClean="0"/>
              <a:t>12</a:t>
            </a:fld>
            <a:endParaRPr lang="en-US"/>
          </a:p>
        </p:txBody>
      </p:sp>
    </p:spTree>
    <p:extLst>
      <p:ext uri="{BB962C8B-B14F-4D97-AF65-F5344CB8AC3E}">
        <p14:creationId xmlns:p14="http://schemas.microsoft.com/office/powerpoint/2010/main" val="295303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C74A-BA42-847C-0022-EDA14E51C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A1F089-AEAC-EB49-80CC-F294D4A646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C4B1F4-3CCB-EE00-DB83-D26320B12CDD}"/>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DF13A044-1C67-E71F-C00B-E327C361A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7E541-753D-28C3-6E30-9BFCE81A4466}"/>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335996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BABE-5CF6-D8FB-197C-7228EF986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C5414C-EC43-47C3-1877-0DD5269F9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2A92B-48F6-6F63-7822-D3206D23EAE5}"/>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73B11171-47A1-F05B-3C62-2BA355282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22074-DE83-7977-54C5-59A58D78B128}"/>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114328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400261-DE4F-1C92-DAF7-C76F351B38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03B16E-8511-E950-64B7-903AA86355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89BF1-F653-52BB-1967-42D37B37FE59}"/>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6F31D697-47F3-4043-6C30-B8FCF2DE4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5ED59-DE81-A4ED-2B65-D25CBF8FABC3}"/>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186955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42F2-5078-8BAF-5246-9F9DED2B49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6151E-534A-BE6D-9049-3675CF897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1E43-52D6-5506-E701-B8DE34C36DD2}"/>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EAB3FAC5-CB93-DBC3-A17D-A8C6FF1E8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2B88B-D654-B783-C3F8-B1A319809608}"/>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428769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E4AE-6BE7-48C1-09E3-7BD9DB20A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DE279-7EF0-4C59-B936-3C3551CAB2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7580D9-A2A5-0595-B54A-5AFC436E2812}"/>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EF6FD35F-6AC3-2302-F318-9A7A92AA5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91D56-87C8-9F40-DAD4-8B36A34C2DAF}"/>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311878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04FA-EAA0-738B-73EA-4237C607B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BDFE5D-02D3-BEE7-D782-4B9F3AFA5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D7A894-5D2D-6A66-7AF1-633F9BC865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DEAFAF-173A-59AA-EA05-02FDC114D975}"/>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6" name="Footer Placeholder 5">
            <a:extLst>
              <a:ext uri="{FF2B5EF4-FFF2-40B4-BE49-F238E27FC236}">
                <a16:creationId xmlns:a16="http://schemas.microsoft.com/office/drawing/2014/main" id="{9053574D-62E7-E30B-3904-39476A25A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F1365-A0D3-EBEF-A5EB-8E47E701FFA1}"/>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43584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C1DF-00DD-13F5-55CE-D49AAE767A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F5E23E-02D4-4A51-28DE-A6DBB2097C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E5B824-4121-E5AF-AEE5-9E21E7CED6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D3AD93-5F0B-F1F2-CADF-9675DD3D0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280ED8-BE4D-C516-5FFE-E4CE0A0557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B831E5-C1B1-F781-758B-A1240249C668}"/>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8" name="Footer Placeholder 7">
            <a:extLst>
              <a:ext uri="{FF2B5EF4-FFF2-40B4-BE49-F238E27FC236}">
                <a16:creationId xmlns:a16="http://schemas.microsoft.com/office/drawing/2014/main" id="{F4701916-AFBB-5A91-2002-6AE5563B55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25DC9A-5955-CBBF-06AA-9D418819664A}"/>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3473290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6217-0B87-A112-DADA-C94392A94E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4FDF0-6FF4-33E3-C50C-F6BDE4C313EA}"/>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4" name="Footer Placeholder 3">
            <a:extLst>
              <a:ext uri="{FF2B5EF4-FFF2-40B4-BE49-F238E27FC236}">
                <a16:creationId xmlns:a16="http://schemas.microsoft.com/office/drawing/2014/main" id="{C69424AC-4FC3-C878-978D-680D41AD6D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0AFBEB-2FFF-9346-A182-015BF98AB659}"/>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65852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22371-521E-5DC1-306E-9AFEF27A90AD}"/>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3" name="Footer Placeholder 2">
            <a:extLst>
              <a:ext uri="{FF2B5EF4-FFF2-40B4-BE49-F238E27FC236}">
                <a16:creationId xmlns:a16="http://schemas.microsoft.com/office/drawing/2014/main" id="{AC1D637D-1A0B-6DC0-580C-2EFDA73DE1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63029A-B273-5F51-0691-85584F97B2C9}"/>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1475497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9072-D06F-2FFD-1CC9-AC09608EFC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6A38FA-D54E-F4CD-B9E0-61F38B26E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FEB099-A260-5A49-6452-A1122A290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C1019E-0EB1-7AD8-B692-D27EF442C3DB}"/>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6" name="Footer Placeholder 5">
            <a:extLst>
              <a:ext uri="{FF2B5EF4-FFF2-40B4-BE49-F238E27FC236}">
                <a16:creationId xmlns:a16="http://schemas.microsoft.com/office/drawing/2014/main" id="{2288763A-4C12-A3B9-6FBE-180EDEBFD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25D1C-2D9F-DE43-15B3-88E6BAD5467F}"/>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2736775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A9FC-B6F5-5563-045D-077DF0922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23AF03-E54F-D7A3-7A89-9954049BD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E0F5CF-014B-137A-9B7E-24E165BB9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B43B2-0A79-2289-7FC1-ED0118856B1B}"/>
              </a:ext>
            </a:extLst>
          </p:cNvPr>
          <p:cNvSpPr>
            <a:spLocks noGrp="1"/>
          </p:cNvSpPr>
          <p:nvPr>
            <p:ph type="dt" sz="half" idx="10"/>
          </p:nvPr>
        </p:nvSpPr>
        <p:spPr/>
        <p:txBody>
          <a:bodyPr/>
          <a:lstStyle/>
          <a:p>
            <a:fld id="{E345414B-821F-5E4F-B2A5-0F191BF4491C}" type="datetimeFigureOut">
              <a:rPr lang="en-US" smtClean="0"/>
              <a:t>12/4/2024</a:t>
            </a:fld>
            <a:endParaRPr lang="en-US"/>
          </a:p>
        </p:txBody>
      </p:sp>
      <p:sp>
        <p:nvSpPr>
          <p:cNvPr id="6" name="Footer Placeholder 5">
            <a:extLst>
              <a:ext uri="{FF2B5EF4-FFF2-40B4-BE49-F238E27FC236}">
                <a16:creationId xmlns:a16="http://schemas.microsoft.com/office/drawing/2014/main" id="{C1860EDB-D555-3B3B-9C89-8E0C145CA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4EB5D-5D00-30B0-881D-5ECC4C37D8E3}"/>
              </a:ext>
            </a:extLst>
          </p:cNvPr>
          <p:cNvSpPr>
            <a:spLocks noGrp="1"/>
          </p:cNvSpPr>
          <p:nvPr>
            <p:ph type="sldNum" sz="quarter" idx="12"/>
          </p:nvPr>
        </p:nvSpPr>
        <p:spPr/>
        <p:txBody>
          <a:bodyPr/>
          <a:lstStyle/>
          <a:p>
            <a:fld id="{36320049-6880-3E48-8520-4A63B22B5B1B}" type="slidenum">
              <a:rPr lang="en-US" smtClean="0"/>
              <a:t>‹#›</a:t>
            </a:fld>
            <a:endParaRPr lang="en-US"/>
          </a:p>
        </p:txBody>
      </p:sp>
    </p:spTree>
    <p:extLst>
      <p:ext uri="{BB962C8B-B14F-4D97-AF65-F5344CB8AC3E}">
        <p14:creationId xmlns:p14="http://schemas.microsoft.com/office/powerpoint/2010/main" val="309866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0D767-CA76-2A26-A233-A436A985B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F34F73-78B2-99A3-96D8-A2A31F311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0D15A-A68C-6054-327A-81AB4428A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45414B-821F-5E4F-B2A5-0F191BF4491C}" type="datetimeFigureOut">
              <a:rPr lang="en-US" smtClean="0"/>
              <a:t>12/4/2024</a:t>
            </a:fld>
            <a:endParaRPr lang="en-US"/>
          </a:p>
        </p:txBody>
      </p:sp>
      <p:sp>
        <p:nvSpPr>
          <p:cNvPr id="5" name="Footer Placeholder 4">
            <a:extLst>
              <a:ext uri="{FF2B5EF4-FFF2-40B4-BE49-F238E27FC236}">
                <a16:creationId xmlns:a16="http://schemas.microsoft.com/office/drawing/2014/main" id="{C0AAA488-E2EF-A694-6D67-61EF8D069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B5F98E-2892-4DED-2A7D-C8086819B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20049-6880-3E48-8520-4A63B22B5B1B}" type="slidenum">
              <a:rPr lang="en-US" smtClean="0"/>
              <a:t>‹#›</a:t>
            </a:fld>
            <a:endParaRPr lang="en-US"/>
          </a:p>
        </p:txBody>
      </p:sp>
    </p:spTree>
    <p:extLst>
      <p:ext uri="{BB962C8B-B14F-4D97-AF65-F5344CB8AC3E}">
        <p14:creationId xmlns:p14="http://schemas.microsoft.com/office/powerpoint/2010/main" val="110141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6839-1615-D6B1-2E57-0ADDB3A93C71}"/>
              </a:ext>
            </a:extLst>
          </p:cNvPr>
          <p:cNvSpPr>
            <a:spLocks noGrp="1"/>
          </p:cNvSpPr>
          <p:nvPr>
            <p:ph type="ctrTitle"/>
          </p:nvPr>
        </p:nvSpPr>
        <p:spPr>
          <a:xfrm>
            <a:off x="1521787" y="193606"/>
            <a:ext cx="9144000" cy="2387600"/>
          </a:xfrm>
        </p:spPr>
        <p:txBody>
          <a:bodyPr>
            <a:normAutofit/>
          </a:bodyPr>
          <a:lstStyle/>
          <a:p>
            <a:r>
              <a:rPr lang="en-US" b="1">
                <a:solidFill>
                  <a:srgbClr val="C00000"/>
                </a:solidFill>
              </a:rPr>
              <a:t>Data Science Project</a:t>
            </a:r>
            <a:br>
              <a:rPr lang="en-US" b="1">
                <a:solidFill>
                  <a:schemeClr val="accent1">
                    <a:lumMod val="75000"/>
                  </a:schemeClr>
                </a:solidFill>
              </a:rPr>
            </a:br>
            <a:endParaRPr lang="en-US" b="1"/>
          </a:p>
        </p:txBody>
      </p:sp>
      <p:sp>
        <p:nvSpPr>
          <p:cNvPr id="3" name="Subtitle 2">
            <a:extLst>
              <a:ext uri="{FF2B5EF4-FFF2-40B4-BE49-F238E27FC236}">
                <a16:creationId xmlns:a16="http://schemas.microsoft.com/office/drawing/2014/main" id="{BA7B08F6-CA66-E9B6-26EF-64525C3B6B59}"/>
              </a:ext>
            </a:extLst>
          </p:cNvPr>
          <p:cNvSpPr>
            <a:spLocks noGrp="1"/>
          </p:cNvSpPr>
          <p:nvPr>
            <p:ph type="subTitle" idx="1"/>
          </p:nvPr>
        </p:nvSpPr>
        <p:spPr>
          <a:xfrm>
            <a:off x="1450474" y="4981663"/>
            <a:ext cx="9144000" cy="1679987"/>
          </a:xfrm>
        </p:spPr>
        <p:txBody>
          <a:bodyPr>
            <a:normAutofit lnSpcReduction="10000"/>
          </a:bodyPr>
          <a:lstStyle/>
          <a:p>
            <a:r>
              <a:rPr lang="en-US" sz="1800"/>
              <a:t>Northeastern University</a:t>
            </a:r>
          </a:p>
          <a:p>
            <a:r>
              <a:rPr lang="en-US" sz="1800"/>
              <a:t>College of Engineering</a:t>
            </a:r>
          </a:p>
          <a:p>
            <a:r>
              <a:rPr lang="en-US" sz="1800"/>
              <a:t>Multidisciplinary Graduate Engineering Department</a:t>
            </a:r>
          </a:p>
          <a:p>
            <a:r>
              <a:rPr lang="en-US" sz="1600"/>
              <a:t>INFO 6105 – Fall 2024</a:t>
            </a:r>
          </a:p>
          <a:p>
            <a:r>
              <a:rPr lang="en-US" sz="1600"/>
              <a:t>Instructor: Abdolreza Mosaddegh</a:t>
            </a:r>
          </a:p>
        </p:txBody>
      </p:sp>
      <p:graphicFrame>
        <p:nvGraphicFramePr>
          <p:cNvPr id="4" name="Table 3">
            <a:extLst>
              <a:ext uri="{FF2B5EF4-FFF2-40B4-BE49-F238E27FC236}">
                <a16:creationId xmlns:a16="http://schemas.microsoft.com/office/drawing/2014/main" id="{6A51367F-3E3E-8A3A-6F6B-B2FE3009BD58}"/>
              </a:ext>
            </a:extLst>
          </p:cNvPr>
          <p:cNvGraphicFramePr>
            <a:graphicFrameLocks noGrp="1"/>
          </p:cNvGraphicFramePr>
          <p:nvPr>
            <p:extLst>
              <p:ext uri="{D42A27DB-BD31-4B8C-83A1-F6EECF244321}">
                <p14:modId xmlns:p14="http://schemas.microsoft.com/office/powerpoint/2010/main" val="2339987024"/>
              </p:ext>
            </p:extLst>
          </p:nvPr>
        </p:nvGraphicFramePr>
        <p:xfrm>
          <a:off x="1356894" y="2326105"/>
          <a:ext cx="9341316" cy="2375045"/>
        </p:xfrm>
        <a:graphic>
          <a:graphicData uri="http://schemas.openxmlformats.org/drawingml/2006/table">
            <a:tbl>
              <a:tblPr firstRow="1" bandRow="1">
                <a:tableStyleId>{5C22544A-7EE6-4342-B048-85BDC9FD1C3A}</a:tableStyleId>
              </a:tblPr>
              <a:tblGrid>
                <a:gridCol w="3113772">
                  <a:extLst>
                    <a:ext uri="{9D8B030D-6E8A-4147-A177-3AD203B41FA5}">
                      <a16:colId xmlns:a16="http://schemas.microsoft.com/office/drawing/2014/main" val="4140177937"/>
                    </a:ext>
                  </a:extLst>
                </a:gridCol>
                <a:gridCol w="3113772">
                  <a:extLst>
                    <a:ext uri="{9D8B030D-6E8A-4147-A177-3AD203B41FA5}">
                      <a16:colId xmlns:a16="http://schemas.microsoft.com/office/drawing/2014/main" val="2135562915"/>
                    </a:ext>
                  </a:extLst>
                </a:gridCol>
                <a:gridCol w="3113772">
                  <a:extLst>
                    <a:ext uri="{9D8B030D-6E8A-4147-A177-3AD203B41FA5}">
                      <a16:colId xmlns:a16="http://schemas.microsoft.com/office/drawing/2014/main" val="2658034550"/>
                    </a:ext>
                  </a:extLst>
                </a:gridCol>
              </a:tblGrid>
              <a:tr h="452389">
                <a:tc>
                  <a:txBody>
                    <a:bodyPr/>
                    <a:lstStyle/>
                    <a:p>
                      <a:pPr algn="ctr"/>
                      <a:r>
                        <a:rPr lang="en-US" dirty="0">
                          <a:solidFill>
                            <a:schemeClr val="tx1"/>
                          </a:solidFill>
                        </a:rPr>
                        <a:t>Tengfei Ye</a:t>
                      </a:r>
                    </a:p>
                  </a:txBody>
                  <a:tcPr>
                    <a:solidFill>
                      <a:schemeClr val="bg1"/>
                    </a:solidFill>
                  </a:tcPr>
                </a:tc>
                <a:tc>
                  <a:txBody>
                    <a:bodyPr/>
                    <a:lstStyle/>
                    <a:p>
                      <a:pPr algn="ctr"/>
                      <a:r>
                        <a:rPr lang="en-US" dirty="0">
                          <a:solidFill>
                            <a:schemeClr val="tx1"/>
                          </a:solidFill>
                        </a:rPr>
                        <a:t>Ebunoluwa </a:t>
                      </a:r>
                      <a:r>
                        <a:rPr lang="en-US" dirty="0" err="1">
                          <a:solidFill>
                            <a:schemeClr val="tx1"/>
                          </a:solidFill>
                        </a:rPr>
                        <a:t>Adebesin</a:t>
                      </a:r>
                    </a:p>
                  </a:txBody>
                  <a:tcPr>
                    <a:solidFill>
                      <a:schemeClr val="bg1"/>
                    </a:solidFill>
                  </a:tcPr>
                </a:tc>
                <a:tc>
                  <a:txBody>
                    <a:bodyPr/>
                    <a:lstStyle/>
                    <a:p>
                      <a:pPr algn="ctr"/>
                      <a:r>
                        <a:rPr lang="en-US" dirty="0" err="1">
                          <a:solidFill>
                            <a:schemeClr val="tx1"/>
                          </a:solidFill>
                        </a:rPr>
                        <a:t>Xingguang</a:t>
                      </a:r>
                      <a:r>
                        <a:rPr lang="en-US" dirty="0">
                          <a:solidFill>
                            <a:schemeClr val="tx1"/>
                          </a:solidFill>
                        </a:rPr>
                        <a:t> Chen</a:t>
                      </a:r>
                    </a:p>
                  </a:txBody>
                  <a:tcPr>
                    <a:solidFill>
                      <a:schemeClr val="bg1"/>
                    </a:solidFill>
                  </a:tcPr>
                </a:tc>
                <a:extLst>
                  <a:ext uri="{0D108BD9-81ED-4DB2-BD59-A6C34878D82A}">
                    <a16:rowId xmlns:a16="http://schemas.microsoft.com/office/drawing/2014/main" val="2402201336"/>
                  </a:ext>
                </a:extLst>
              </a:tr>
              <a:tr h="1922656">
                <a:tc>
                  <a:txBody>
                    <a:bodyPr/>
                    <a:lstStyle/>
                    <a:p>
                      <a:endParaRPr lang="en-US">
                        <a:solidFill>
                          <a:schemeClr val="tx1"/>
                        </a:solidFill>
                      </a:endParaRPr>
                    </a:p>
                  </a:txBody>
                  <a:tcPr>
                    <a:solidFill>
                      <a:schemeClr val="bg1"/>
                    </a:solidFill>
                  </a:tcPr>
                </a:tc>
                <a:tc>
                  <a:txBody>
                    <a:bodyPr/>
                    <a:lstStyle/>
                    <a:p>
                      <a:endParaRPr lang="en-US">
                        <a:solidFill>
                          <a:schemeClr val="tx1"/>
                        </a:solidFill>
                      </a:endParaRPr>
                    </a:p>
                  </a:txBody>
                  <a:tcPr>
                    <a:solidFill>
                      <a:schemeClr val="bg1"/>
                    </a:solidFill>
                  </a:tcPr>
                </a:tc>
                <a:tc>
                  <a:txBody>
                    <a:bodyPr/>
                    <a:lstStyle/>
                    <a:p>
                      <a:endParaRPr lang="en-US">
                        <a:solidFill>
                          <a:schemeClr val="tx1"/>
                        </a:solidFill>
                      </a:endParaRPr>
                    </a:p>
                  </a:txBody>
                  <a:tcPr>
                    <a:solidFill>
                      <a:schemeClr val="bg1"/>
                    </a:solidFill>
                  </a:tcPr>
                </a:tc>
                <a:extLst>
                  <a:ext uri="{0D108BD9-81ED-4DB2-BD59-A6C34878D82A}">
                    <a16:rowId xmlns:a16="http://schemas.microsoft.com/office/drawing/2014/main" val="495407328"/>
                  </a:ext>
                </a:extLst>
              </a:tr>
            </a:tbl>
          </a:graphicData>
        </a:graphic>
      </p:graphicFrame>
      <p:pic>
        <p:nvPicPr>
          <p:cNvPr id="1028" name="Picture 4">
            <a:extLst>
              <a:ext uri="{FF2B5EF4-FFF2-40B4-BE49-F238E27FC236}">
                <a16:creationId xmlns:a16="http://schemas.microsoft.com/office/drawing/2014/main" id="{2FC0152E-C3B1-9BA5-3D87-F5004EDE79C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22554"/>
          <a:stretch/>
        </p:blipFill>
        <p:spPr bwMode="auto">
          <a:xfrm>
            <a:off x="8317807" y="2581821"/>
            <a:ext cx="1790148" cy="1849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3D81EA7-B6A3-3CD1-2A5F-9B863DB7C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059" y="2738763"/>
            <a:ext cx="1135352" cy="1703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44DA80-4554-6742-38A5-5ABC3F7A06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2757" y="3021886"/>
            <a:ext cx="1106170" cy="1422400"/>
          </a:xfrm>
          <a:prstGeom prst="rect">
            <a:avLst/>
          </a:prstGeom>
        </p:spPr>
      </p:pic>
    </p:spTree>
    <p:extLst>
      <p:ext uri="{BB962C8B-B14F-4D97-AF65-F5344CB8AC3E}">
        <p14:creationId xmlns:p14="http://schemas.microsoft.com/office/powerpoint/2010/main" val="220691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r>
              <a:rPr lang="en-US" altLang="zh-CN" sz="3200" b="1">
                <a:effectLst/>
                <a:latin typeface="Aptos" panose="020B0004020202020204" pitchFamily="34" charset="0"/>
                <a:ea typeface="Aptos" panose="020B0004020202020204" pitchFamily="34" charset="0"/>
                <a:cs typeface="Arial" panose="020B0604020202020204" pitchFamily="34" charset="0"/>
              </a:rPr>
              <a:t>Base Model - Naive </a:t>
            </a:r>
            <a:r>
              <a:rPr lang="en-US" altLang="zh-CN" sz="3200" b="1" err="1">
                <a:effectLst/>
                <a:latin typeface="Aptos" panose="020B0004020202020204" pitchFamily="34" charset="0"/>
                <a:ea typeface="Aptos" panose="020B0004020202020204" pitchFamily="34" charset="0"/>
                <a:cs typeface="Arial" panose="020B0604020202020204" pitchFamily="34" charset="0"/>
              </a:rPr>
              <a:t>Bayers</a:t>
            </a:r>
            <a:endParaRPr lang="en-CN" sz="3200"/>
          </a:p>
        </p:txBody>
      </p:sp>
      <p:pic>
        <p:nvPicPr>
          <p:cNvPr id="8" name="Picture 7">
            <a:extLst>
              <a:ext uri="{FF2B5EF4-FFF2-40B4-BE49-F238E27FC236}">
                <a16:creationId xmlns:a16="http://schemas.microsoft.com/office/drawing/2014/main" id="{28E124FE-5406-945D-3AE5-B67603DE16BF}"/>
              </a:ext>
            </a:extLst>
          </p:cNvPr>
          <p:cNvPicPr>
            <a:picLocks noChangeAspect="1"/>
          </p:cNvPicPr>
          <p:nvPr/>
        </p:nvPicPr>
        <p:blipFill>
          <a:blip r:embed="rId3"/>
          <a:stretch>
            <a:fillRect/>
          </a:stretch>
        </p:blipFill>
        <p:spPr>
          <a:xfrm>
            <a:off x="407575" y="1050980"/>
            <a:ext cx="4566660" cy="1643385"/>
          </a:xfrm>
          <a:prstGeom prst="rect">
            <a:avLst/>
          </a:prstGeom>
        </p:spPr>
      </p:pic>
      <p:pic>
        <p:nvPicPr>
          <p:cNvPr id="10" name="Picture 9">
            <a:extLst>
              <a:ext uri="{FF2B5EF4-FFF2-40B4-BE49-F238E27FC236}">
                <a16:creationId xmlns:a16="http://schemas.microsoft.com/office/drawing/2014/main" id="{F61D2599-2BC6-556A-F290-72F9508CD074}"/>
              </a:ext>
            </a:extLst>
          </p:cNvPr>
          <p:cNvPicPr>
            <a:picLocks noChangeAspect="1"/>
          </p:cNvPicPr>
          <p:nvPr/>
        </p:nvPicPr>
        <p:blipFill>
          <a:blip r:embed="rId4"/>
          <a:stretch>
            <a:fillRect/>
          </a:stretch>
        </p:blipFill>
        <p:spPr>
          <a:xfrm>
            <a:off x="407575" y="3030126"/>
            <a:ext cx="2229154" cy="1643382"/>
          </a:xfrm>
          <a:prstGeom prst="rect">
            <a:avLst/>
          </a:prstGeom>
        </p:spPr>
      </p:pic>
      <p:sp>
        <p:nvSpPr>
          <p:cNvPr id="13" name="TextBox 12">
            <a:extLst>
              <a:ext uri="{FF2B5EF4-FFF2-40B4-BE49-F238E27FC236}">
                <a16:creationId xmlns:a16="http://schemas.microsoft.com/office/drawing/2014/main" id="{277361D9-CEB6-0EB8-7759-36BCBA6F8432}"/>
              </a:ext>
            </a:extLst>
          </p:cNvPr>
          <p:cNvSpPr txBox="1"/>
          <p:nvPr/>
        </p:nvSpPr>
        <p:spPr>
          <a:xfrm>
            <a:off x="290344" y="4677457"/>
            <a:ext cx="4808287" cy="1200329"/>
          </a:xfrm>
          <a:prstGeom prst="rect">
            <a:avLst/>
          </a:prstGeom>
          <a:noFill/>
        </p:spPr>
        <p:txBody>
          <a:bodyPr wrap="square">
            <a:spAutoFit/>
          </a:bodyPr>
          <a:lstStyle/>
          <a:p>
            <a:r>
              <a:rPr lang="en-US"/>
              <a:t>The Gaussian Naive Bayes algorithm can be used when the features are continuous. It assumes that the continuous features follow a normal (Gaussian) distribution.</a:t>
            </a:r>
          </a:p>
        </p:txBody>
      </p:sp>
      <p:pic>
        <p:nvPicPr>
          <p:cNvPr id="17" name="Picture 16">
            <a:extLst>
              <a:ext uri="{FF2B5EF4-FFF2-40B4-BE49-F238E27FC236}">
                <a16:creationId xmlns:a16="http://schemas.microsoft.com/office/drawing/2014/main" id="{9D0EC128-A79B-6C5A-FB93-DFE49D9A6983}"/>
              </a:ext>
            </a:extLst>
          </p:cNvPr>
          <p:cNvPicPr>
            <a:picLocks noChangeAspect="1"/>
          </p:cNvPicPr>
          <p:nvPr/>
        </p:nvPicPr>
        <p:blipFill>
          <a:blip r:embed="rId5"/>
          <a:stretch>
            <a:fillRect/>
          </a:stretch>
        </p:blipFill>
        <p:spPr>
          <a:xfrm>
            <a:off x="5320792" y="875483"/>
            <a:ext cx="6756909" cy="4596537"/>
          </a:xfrm>
          <a:prstGeom prst="rect">
            <a:avLst/>
          </a:prstGeom>
        </p:spPr>
      </p:pic>
      <p:sp>
        <p:nvSpPr>
          <p:cNvPr id="19" name="TextBox 18">
            <a:extLst>
              <a:ext uri="{FF2B5EF4-FFF2-40B4-BE49-F238E27FC236}">
                <a16:creationId xmlns:a16="http://schemas.microsoft.com/office/drawing/2014/main" id="{B58008CE-BFBD-0C56-71E4-58B425AA3BA2}"/>
              </a:ext>
            </a:extLst>
          </p:cNvPr>
          <p:cNvSpPr txBox="1"/>
          <p:nvPr/>
        </p:nvSpPr>
        <p:spPr>
          <a:xfrm>
            <a:off x="5438023" y="5703532"/>
            <a:ext cx="6190938" cy="646331"/>
          </a:xfrm>
          <a:prstGeom prst="rect">
            <a:avLst/>
          </a:prstGeom>
          <a:noFill/>
        </p:spPr>
        <p:txBody>
          <a:bodyPr wrap="square">
            <a:spAutoFit/>
          </a:bodyPr>
          <a:lstStyle/>
          <a:p>
            <a:r>
              <a:rPr lang="en-US"/>
              <a:t>Train Data Accuracy: 0.8668941979522184</a:t>
            </a:r>
          </a:p>
          <a:p>
            <a:r>
              <a:rPr lang="en-US"/>
              <a:t>Test Data Accuracy: 0.8231292517006803</a:t>
            </a:r>
            <a:endParaRPr lang="en-CN"/>
          </a:p>
        </p:txBody>
      </p:sp>
    </p:spTree>
    <p:extLst>
      <p:ext uri="{BB962C8B-B14F-4D97-AF65-F5344CB8AC3E}">
        <p14:creationId xmlns:p14="http://schemas.microsoft.com/office/powerpoint/2010/main" val="632204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altLang="zh-CN" sz="3200" b="1">
                <a:effectLst/>
                <a:latin typeface="Aptos" panose="020B0004020202020204" pitchFamily="34" charset="0"/>
                <a:ea typeface="Aptos" panose="020B0004020202020204" pitchFamily="34" charset="0"/>
                <a:cs typeface="Arial" panose="020B0604020202020204" pitchFamily="34" charset="0"/>
              </a:rPr>
              <a:t>Base Model - KNN </a:t>
            </a:r>
            <a:endParaRPr lang="en-US" sz="3200" b="1"/>
          </a:p>
        </p:txBody>
      </p:sp>
      <p:sp>
        <p:nvSpPr>
          <p:cNvPr id="12" name="TextBox 11">
            <a:extLst>
              <a:ext uri="{FF2B5EF4-FFF2-40B4-BE49-F238E27FC236}">
                <a16:creationId xmlns:a16="http://schemas.microsoft.com/office/drawing/2014/main" id="{6FCE3201-4F27-1F95-F686-6D5EBC73D772}"/>
              </a:ext>
            </a:extLst>
          </p:cNvPr>
          <p:cNvSpPr txBox="1"/>
          <p:nvPr/>
        </p:nvSpPr>
        <p:spPr>
          <a:xfrm>
            <a:off x="114298" y="1074879"/>
            <a:ext cx="5095394" cy="2031325"/>
          </a:xfrm>
          <a:prstGeom prst="rect">
            <a:avLst/>
          </a:prstGeom>
          <a:noFill/>
        </p:spPr>
        <p:txBody>
          <a:bodyPr wrap="square">
            <a:spAutoFit/>
          </a:bodyPr>
          <a:lstStyle/>
          <a:p>
            <a:r>
              <a:rPr lang="en-US">
                <a:effectLst/>
              </a:rPr>
              <a:t>Try to find best parameter:  </a:t>
            </a:r>
            <a:r>
              <a:rPr lang="en-US" err="1">
                <a:effectLst/>
              </a:rPr>
              <a:t>n_neighbors</a:t>
            </a:r>
            <a:r>
              <a:rPr lang="en-US">
                <a:effectLst/>
              </a:rPr>
              <a:t> and metric</a:t>
            </a:r>
          </a:p>
          <a:p>
            <a:r>
              <a:rPr lang="en-US">
                <a:solidFill>
                  <a:srgbClr val="BCBEC4"/>
                </a:solidFill>
              </a:rPr>
              <a:t>Rule of thumb:</a:t>
            </a:r>
          </a:p>
          <a:p>
            <a:r>
              <a:rPr lang="en-US">
                <a:solidFill>
                  <a:srgbClr val="BCBEC4"/>
                </a:solidFill>
              </a:rPr>
              <a:t>K &lt;= sqrt(N) </a:t>
            </a:r>
          </a:p>
          <a:p>
            <a:r>
              <a:rPr lang="en-US">
                <a:solidFill>
                  <a:srgbClr val="BCBEC4"/>
                </a:solidFill>
              </a:rPr>
              <a:t>N: number of training points</a:t>
            </a:r>
          </a:p>
          <a:p>
            <a:endParaRPr lang="en-US">
              <a:solidFill>
                <a:srgbClr val="BCBEC4"/>
              </a:solidFill>
            </a:endParaRPr>
          </a:p>
          <a:p>
            <a:r>
              <a:rPr lang="en-US">
                <a:solidFill>
                  <a:srgbClr val="BCBEC4"/>
                </a:solidFill>
              </a:rPr>
              <a:t> </a:t>
            </a:r>
          </a:p>
        </p:txBody>
      </p:sp>
      <p:pic>
        <p:nvPicPr>
          <p:cNvPr id="25" name="Picture 24">
            <a:extLst>
              <a:ext uri="{FF2B5EF4-FFF2-40B4-BE49-F238E27FC236}">
                <a16:creationId xmlns:a16="http://schemas.microsoft.com/office/drawing/2014/main" id="{32A21D4C-1D21-78BC-17C2-F15BF3487021}"/>
              </a:ext>
            </a:extLst>
          </p:cNvPr>
          <p:cNvPicPr>
            <a:picLocks noChangeAspect="1"/>
          </p:cNvPicPr>
          <p:nvPr/>
        </p:nvPicPr>
        <p:blipFill>
          <a:blip r:embed="rId3"/>
          <a:stretch>
            <a:fillRect/>
          </a:stretch>
        </p:blipFill>
        <p:spPr>
          <a:xfrm>
            <a:off x="5271230" y="785814"/>
            <a:ext cx="6921879" cy="6072186"/>
          </a:xfrm>
          <a:prstGeom prst="rect">
            <a:avLst/>
          </a:prstGeom>
        </p:spPr>
      </p:pic>
      <p:pic>
        <p:nvPicPr>
          <p:cNvPr id="27" name="Picture 26">
            <a:extLst>
              <a:ext uri="{FF2B5EF4-FFF2-40B4-BE49-F238E27FC236}">
                <a16:creationId xmlns:a16="http://schemas.microsoft.com/office/drawing/2014/main" id="{9EFD7F86-0DBC-5765-9205-79ED0EC0A22D}"/>
              </a:ext>
            </a:extLst>
          </p:cNvPr>
          <p:cNvPicPr>
            <a:picLocks noChangeAspect="1"/>
          </p:cNvPicPr>
          <p:nvPr/>
        </p:nvPicPr>
        <p:blipFill>
          <a:blip r:embed="rId4"/>
          <a:stretch>
            <a:fillRect/>
          </a:stretch>
        </p:blipFill>
        <p:spPr>
          <a:xfrm>
            <a:off x="503797" y="2549208"/>
            <a:ext cx="4316395" cy="3233913"/>
          </a:xfrm>
          <a:prstGeom prst="rect">
            <a:avLst/>
          </a:prstGeom>
        </p:spPr>
      </p:pic>
      <p:sp>
        <p:nvSpPr>
          <p:cNvPr id="29" name="TextBox 28">
            <a:extLst>
              <a:ext uri="{FF2B5EF4-FFF2-40B4-BE49-F238E27FC236}">
                <a16:creationId xmlns:a16="http://schemas.microsoft.com/office/drawing/2014/main" id="{1A0F9FE7-15D3-42E9-F348-8A4B4BDD3D39}"/>
              </a:ext>
            </a:extLst>
          </p:cNvPr>
          <p:cNvSpPr txBox="1"/>
          <p:nvPr/>
        </p:nvSpPr>
        <p:spPr>
          <a:xfrm>
            <a:off x="114298" y="5657671"/>
            <a:ext cx="4877427" cy="1200329"/>
          </a:xfrm>
          <a:prstGeom prst="rect">
            <a:avLst/>
          </a:prstGeom>
          <a:noFill/>
        </p:spPr>
        <p:txBody>
          <a:bodyPr wrap="square">
            <a:spAutoFit/>
          </a:bodyPr>
          <a:lstStyle/>
          <a:p>
            <a:r>
              <a:rPr lang="en-CN"/>
              <a:t>Best k: 9</a:t>
            </a:r>
          </a:p>
          <a:p>
            <a:r>
              <a:rPr lang="en-CN"/>
              <a:t>Best Accuracy: 0.8983050847457628</a:t>
            </a:r>
          </a:p>
          <a:p>
            <a:r>
              <a:rPr lang="en-CN"/>
              <a:t>Train Data Accuracy: 0.8959044368600683</a:t>
            </a:r>
          </a:p>
          <a:p>
            <a:r>
              <a:rPr lang="en-CN"/>
              <a:t>Test Data Accuracy: 0.8707482993197279</a:t>
            </a:r>
          </a:p>
        </p:txBody>
      </p:sp>
    </p:spTree>
    <p:extLst>
      <p:ext uri="{BB962C8B-B14F-4D97-AF65-F5344CB8AC3E}">
        <p14:creationId xmlns:p14="http://schemas.microsoft.com/office/powerpoint/2010/main" val="341902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altLang="zh-CN" sz="3200" b="1">
                <a:effectLst/>
                <a:latin typeface="Aptos" panose="020B0004020202020204" pitchFamily="34" charset="0"/>
                <a:ea typeface="Aptos" panose="020B0004020202020204" pitchFamily="34" charset="0"/>
                <a:cs typeface="Arial" panose="020B0604020202020204" pitchFamily="34" charset="0"/>
              </a:rPr>
              <a:t>Base Model – Neuron Networks </a:t>
            </a:r>
            <a:endParaRPr lang="en-US" sz="3200" b="1"/>
          </a:p>
        </p:txBody>
      </p:sp>
      <p:sp>
        <p:nvSpPr>
          <p:cNvPr id="3" name="TextBox 2">
            <a:extLst>
              <a:ext uri="{FF2B5EF4-FFF2-40B4-BE49-F238E27FC236}">
                <a16:creationId xmlns:a16="http://schemas.microsoft.com/office/drawing/2014/main" id="{43EFC11A-EC68-68DF-50CE-24A8CE92E413}"/>
              </a:ext>
            </a:extLst>
          </p:cNvPr>
          <p:cNvSpPr txBox="1"/>
          <p:nvPr/>
        </p:nvSpPr>
        <p:spPr>
          <a:xfrm>
            <a:off x="93820" y="1434847"/>
            <a:ext cx="5139440" cy="2585323"/>
          </a:xfrm>
          <a:prstGeom prst="rect">
            <a:avLst/>
          </a:prstGeom>
          <a:noFill/>
        </p:spPr>
        <p:txBody>
          <a:bodyPr wrap="square">
            <a:spAutoFit/>
          </a:bodyPr>
          <a:lstStyle/>
          <a:p>
            <a:r>
              <a:rPr lang="en-US" b="1">
                <a:latin typeface="Aptos" panose="020B0004020202020204" pitchFamily="34" charset="0"/>
                <a:cs typeface="Arial" panose="020B0604020202020204" pitchFamily="34" charset="0"/>
              </a:rPr>
              <a:t>1: input layer have the same neuron numbers as features</a:t>
            </a:r>
          </a:p>
          <a:p>
            <a:r>
              <a:rPr lang="en-US" b="1">
                <a:latin typeface="Aptos" panose="020B0004020202020204" pitchFamily="34" charset="0"/>
                <a:cs typeface="Arial" panose="020B0604020202020204" pitchFamily="34" charset="0"/>
              </a:rPr>
              <a:t>2:to make the code more simple, each hidden layer have the same amount of neurons.</a:t>
            </a:r>
          </a:p>
          <a:p>
            <a:r>
              <a:rPr lang="en-US" b="1">
                <a:latin typeface="Aptos" panose="020B0004020202020204" pitchFamily="34" charset="0"/>
                <a:cs typeface="Arial" panose="020B0604020202020204" pitchFamily="34" charset="0"/>
              </a:rPr>
              <a:t>3: output layer using sigmoid as classification function</a:t>
            </a:r>
          </a:p>
          <a:p>
            <a:r>
              <a:rPr lang="en-US" b="1">
                <a:latin typeface="Aptos" panose="020B0004020202020204" pitchFamily="34" charset="0"/>
                <a:cs typeface="Arial" panose="020B0604020202020204" pitchFamily="34" charset="0"/>
              </a:rPr>
              <a:t>4:run cross verification to find the best parameter</a:t>
            </a:r>
          </a:p>
          <a:p>
            <a:r>
              <a:rPr lang="en-US" b="1">
                <a:latin typeface="Aptos" panose="020B0004020202020204" pitchFamily="34" charset="0"/>
                <a:cs typeface="Arial" panose="020B0604020202020204" pitchFamily="34" charset="0"/>
              </a:rPr>
              <a:t>5:fit the model with the whole train dataset</a:t>
            </a:r>
            <a:endParaRPr lang="en-CN"/>
          </a:p>
        </p:txBody>
      </p:sp>
      <p:sp>
        <p:nvSpPr>
          <p:cNvPr id="17" name="TextBox 16">
            <a:extLst>
              <a:ext uri="{FF2B5EF4-FFF2-40B4-BE49-F238E27FC236}">
                <a16:creationId xmlns:a16="http://schemas.microsoft.com/office/drawing/2014/main" id="{1FE7D05F-ECCF-F4D8-05BA-9F91B9521B6E}"/>
              </a:ext>
            </a:extLst>
          </p:cNvPr>
          <p:cNvSpPr txBox="1"/>
          <p:nvPr/>
        </p:nvSpPr>
        <p:spPr>
          <a:xfrm>
            <a:off x="114299" y="4669202"/>
            <a:ext cx="5360845" cy="1477328"/>
          </a:xfrm>
          <a:prstGeom prst="rect">
            <a:avLst/>
          </a:prstGeom>
          <a:noFill/>
        </p:spPr>
        <p:txBody>
          <a:bodyPr wrap="square">
            <a:spAutoFit/>
          </a:bodyPr>
          <a:lstStyle/>
          <a:p>
            <a:r>
              <a:rPr lang="en-US"/>
              <a:t>Best Parameters: {'</a:t>
            </a:r>
            <a:r>
              <a:rPr lang="en-US" err="1"/>
              <a:t>batch_size</a:t>
            </a:r>
            <a:r>
              <a:rPr lang="en-US"/>
              <a:t>': 16, 'epochs': 100, '</a:t>
            </a:r>
            <a:r>
              <a:rPr lang="en-US" err="1"/>
              <a:t>model__activation</a:t>
            </a:r>
            <a:r>
              <a:rPr lang="en-US"/>
              <a:t>': '</a:t>
            </a:r>
            <a:r>
              <a:rPr lang="en-US" err="1"/>
              <a:t>relu</a:t>
            </a:r>
            <a:r>
              <a:rPr lang="en-US"/>
              <a:t>', 'model__</a:t>
            </a:r>
            <a:r>
              <a:rPr lang="en-US" err="1"/>
              <a:t>hidden_layers</a:t>
            </a:r>
            <a:r>
              <a:rPr lang="en-US"/>
              <a:t>': 2, '</a:t>
            </a:r>
            <a:r>
              <a:rPr lang="en-US" err="1"/>
              <a:t>model__neurons</a:t>
            </a:r>
            <a:r>
              <a:rPr lang="en-US"/>
              <a:t>': 9, '</a:t>
            </a:r>
            <a:r>
              <a:rPr lang="en-US" err="1"/>
              <a:t>model__optimizer</a:t>
            </a:r>
            <a:r>
              <a:rPr lang="en-US"/>
              <a:t>': '</a:t>
            </a:r>
            <a:r>
              <a:rPr lang="en-US" err="1"/>
              <a:t>adam</a:t>
            </a:r>
            <a:r>
              <a:rPr lang="en-US"/>
              <a:t>’}</a:t>
            </a:r>
          </a:p>
          <a:p>
            <a:endParaRPr lang="en-CN"/>
          </a:p>
          <a:p>
            <a:r>
              <a:rPr lang="en-US"/>
              <a:t>Best Cross-Validation Score: 0.8907849829351535</a:t>
            </a:r>
          </a:p>
        </p:txBody>
      </p:sp>
      <p:pic>
        <p:nvPicPr>
          <p:cNvPr id="5" name="Picture 4">
            <a:extLst>
              <a:ext uri="{FF2B5EF4-FFF2-40B4-BE49-F238E27FC236}">
                <a16:creationId xmlns:a16="http://schemas.microsoft.com/office/drawing/2014/main" id="{DAC29B84-E997-9E12-42A9-61B9B8A26C67}"/>
              </a:ext>
            </a:extLst>
          </p:cNvPr>
          <p:cNvPicPr>
            <a:picLocks noChangeAspect="1"/>
          </p:cNvPicPr>
          <p:nvPr/>
        </p:nvPicPr>
        <p:blipFill>
          <a:blip r:embed="rId3"/>
          <a:stretch>
            <a:fillRect/>
          </a:stretch>
        </p:blipFill>
        <p:spPr>
          <a:xfrm>
            <a:off x="5475144" y="188556"/>
            <a:ext cx="6716856" cy="6609452"/>
          </a:xfrm>
          <a:prstGeom prst="rect">
            <a:avLst/>
          </a:prstGeom>
        </p:spPr>
      </p:pic>
      <p:sp>
        <p:nvSpPr>
          <p:cNvPr id="8" name="Rounded Rectangle 7">
            <a:extLst>
              <a:ext uri="{FF2B5EF4-FFF2-40B4-BE49-F238E27FC236}">
                <a16:creationId xmlns:a16="http://schemas.microsoft.com/office/drawing/2014/main" id="{FE973022-4AB4-91B6-3EDF-291F9D56E868}"/>
              </a:ext>
            </a:extLst>
          </p:cNvPr>
          <p:cNvSpPr/>
          <p:nvPr/>
        </p:nvSpPr>
        <p:spPr>
          <a:xfrm>
            <a:off x="5621311" y="757238"/>
            <a:ext cx="3537680" cy="1491280"/>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12EB99-FAAA-91BE-117A-C8243CF85277}"/>
              </a:ext>
            </a:extLst>
          </p:cNvPr>
          <p:cNvSpPr txBox="1"/>
          <p:nvPr/>
        </p:nvSpPr>
        <p:spPr>
          <a:xfrm>
            <a:off x="9158991" y="950704"/>
            <a:ext cx="2811604" cy="369332"/>
          </a:xfrm>
          <a:prstGeom prst="rect">
            <a:avLst/>
          </a:prstGeom>
          <a:noFill/>
        </p:spPr>
        <p:txBody>
          <a:bodyPr wrap="none" rtlCol="0">
            <a:spAutoFit/>
          </a:bodyPr>
          <a:lstStyle/>
          <a:p>
            <a:r>
              <a:rPr lang="en-CN">
                <a:solidFill>
                  <a:schemeClr val="bg2"/>
                </a:solidFill>
              </a:rPr>
              <a:t>Hyper Parameters Options</a:t>
            </a:r>
          </a:p>
        </p:txBody>
      </p:sp>
      <p:sp>
        <p:nvSpPr>
          <p:cNvPr id="10" name="Rounded Rectangle 9">
            <a:extLst>
              <a:ext uri="{FF2B5EF4-FFF2-40B4-BE49-F238E27FC236}">
                <a16:creationId xmlns:a16="http://schemas.microsoft.com/office/drawing/2014/main" id="{403F2074-713E-CC17-E7DE-4348C1726223}"/>
              </a:ext>
            </a:extLst>
          </p:cNvPr>
          <p:cNvSpPr/>
          <p:nvPr/>
        </p:nvSpPr>
        <p:spPr>
          <a:xfrm>
            <a:off x="5596708" y="2205617"/>
            <a:ext cx="6186947" cy="2651129"/>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679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altLang="zh-CN" sz="3200" b="1">
                <a:effectLst/>
                <a:latin typeface="Aptos" panose="020B0004020202020204" pitchFamily="34" charset="0"/>
                <a:ea typeface="Aptos" panose="020B0004020202020204" pitchFamily="34" charset="0"/>
                <a:cs typeface="Arial" panose="020B0604020202020204" pitchFamily="34" charset="0"/>
              </a:rPr>
              <a:t>Meta Learner </a:t>
            </a:r>
            <a:endParaRPr lang="en-US" sz="3200" b="1"/>
          </a:p>
        </p:txBody>
      </p:sp>
      <p:pic>
        <p:nvPicPr>
          <p:cNvPr id="7" name="Picture 6">
            <a:extLst>
              <a:ext uri="{FF2B5EF4-FFF2-40B4-BE49-F238E27FC236}">
                <a16:creationId xmlns:a16="http://schemas.microsoft.com/office/drawing/2014/main" id="{7494C127-2298-51C6-0D68-756D38FF9F32}"/>
              </a:ext>
            </a:extLst>
          </p:cNvPr>
          <p:cNvPicPr>
            <a:picLocks noChangeAspect="1"/>
          </p:cNvPicPr>
          <p:nvPr/>
        </p:nvPicPr>
        <p:blipFill>
          <a:blip r:embed="rId3"/>
          <a:stretch>
            <a:fillRect/>
          </a:stretch>
        </p:blipFill>
        <p:spPr>
          <a:xfrm>
            <a:off x="6634506" y="0"/>
            <a:ext cx="5557494" cy="6858000"/>
          </a:xfrm>
          <a:prstGeom prst="rect">
            <a:avLst/>
          </a:prstGeom>
        </p:spPr>
      </p:pic>
      <p:sp>
        <p:nvSpPr>
          <p:cNvPr id="11" name="Rounded Rectangle 10">
            <a:extLst>
              <a:ext uri="{FF2B5EF4-FFF2-40B4-BE49-F238E27FC236}">
                <a16:creationId xmlns:a16="http://schemas.microsoft.com/office/drawing/2014/main" id="{A43B4FCD-0C4D-AF5D-9960-DA3CE5EEB471}"/>
              </a:ext>
            </a:extLst>
          </p:cNvPr>
          <p:cNvSpPr/>
          <p:nvPr/>
        </p:nvSpPr>
        <p:spPr>
          <a:xfrm>
            <a:off x="6505731" y="0"/>
            <a:ext cx="3537680" cy="1379091"/>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365915C-01DA-DB28-6A54-FE4FFC95DFE4}"/>
              </a:ext>
            </a:extLst>
          </p:cNvPr>
          <p:cNvSpPr txBox="1"/>
          <p:nvPr/>
        </p:nvSpPr>
        <p:spPr>
          <a:xfrm>
            <a:off x="9380396" y="217528"/>
            <a:ext cx="2811604" cy="369332"/>
          </a:xfrm>
          <a:prstGeom prst="rect">
            <a:avLst/>
          </a:prstGeom>
          <a:noFill/>
        </p:spPr>
        <p:txBody>
          <a:bodyPr wrap="none" rtlCol="0">
            <a:spAutoFit/>
          </a:bodyPr>
          <a:lstStyle/>
          <a:p>
            <a:r>
              <a:rPr lang="en-CN">
                <a:solidFill>
                  <a:schemeClr val="bg2"/>
                </a:solidFill>
              </a:rPr>
              <a:t>Hyper Parameters Options</a:t>
            </a:r>
          </a:p>
        </p:txBody>
      </p:sp>
      <p:sp>
        <p:nvSpPr>
          <p:cNvPr id="13" name="TextBox 12">
            <a:extLst>
              <a:ext uri="{FF2B5EF4-FFF2-40B4-BE49-F238E27FC236}">
                <a16:creationId xmlns:a16="http://schemas.microsoft.com/office/drawing/2014/main" id="{8D716454-29C7-5EA3-7BD4-A746C2502EC2}"/>
              </a:ext>
            </a:extLst>
          </p:cNvPr>
          <p:cNvSpPr txBox="1"/>
          <p:nvPr/>
        </p:nvSpPr>
        <p:spPr>
          <a:xfrm>
            <a:off x="142408" y="1269954"/>
            <a:ext cx="5139440" cy="2031325"/>
          </a:xfrm>
          <a:prstGeom prst="rect">
            <a:avLst/>
          </a:prstGeom>
          <a:noFill/>
        </p:spPr>
        <p:txBody>
          <a:bodyPr wrap="square">
            <a:spAutoFit/>
          </a:bodyPr>
          <a:lstStyle/>
          <a:p>
            <a:r>
              <a:rPr lang="en-US" b="1">
                <a:latin typeface="Aptos" panose="020B0004020202020204" pitchFamily="34" charset="0"/>
                <a:cs typeface="Arial" panose="020B0604020202020204" pitchFamily="34" charset="0"/>
              </a:rPr>
              <a:t>1: using the predicted value from base learner as features. Prepare the data fame</a:t>
            </a:r>
          </a:p>
          <a:p>
            <a:r>
              <a:rPr lang="en-US" b="1">
                <a:latin typeface="Aptos" panose="020B0004020202020204" pitchFamily="34" charset="0"/>
                <a:cs typeface="Arial" panose="020B0604020202020204" pitchFamily="34" charset="0"/>
              </a:rPr>
              <a:t>** We need to change the output of NN to be classification data : 0/1</a:t>
            </a:r>
          </a:p>
          <a:p>
            <a:r>
              <a:rPr lang="en-US" b="1">
                <a:latin typeface="Aptos" panose="020B0004020202020204" pitchFamily="34" charset="0"/>
                <a:cs typeface="Arial" panose="020B0604020202020204" pitchFamily="34" charset="0"/>
              </a:rPr>
              <a:t>2: use GridSearchCV with CV=5 to find the best parameter</a:t>
            </a:r>
          </a:p>
          <a:p>
            <a:r>
              <a:rPr lang="en-US" b="1">
                <a:latin typeface="Aptos" panose="020B0004020202020204" pitchFamily="34" charset="0"/>
                <a:cs typeface="Arial" panose="020B0604020202020204" pitchFamily="34" charset="0"/>
              </a:rPr>
              <a:t>3:fit the model with the whole train dataset</a:t>
            </a:r>
            <a:endParaRPr lang="en-CN" b="1">
              <a:latin typeface="Aptos" panose="020B00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B7F24CE-210A-A755-25B8-08C5FADC2B80}"/>
              </a:ext>
            </a:extLst>
          </p:cNvPr>
          <p:cNvSpPr txBox="1"/>
          <p:nvPr/>
        </p:nvSpPr>
        <p:spPr>
          <a:xfrm>
            <a:off x="142408" y="5291272"/>
            <a:ext cx="6190938" cy="923330"/>
          </a:xfrm>
          <a:prstGeom prst="rect">
            <a:avLst/>
          </a:prstGeom>
          <a:noFill/>
        </p:spPr>
        <p:txBody>
          <a:bodyPr wrap="square">
            <a:spAutoFit/>
          </a:bodyPr>
          <a:lstStyle/>
          <a:p>
            <a:r>
              <a:rPr lang="en-CN" b="1"/>
              <a:t>*** Ensemble, Train Decision Tree</a:t>
            </a:r>
          </a:p>
          <a:p>
            <a:r>
              <a:rPr lang="en-CN" b="1"/>
              <a:t>Train Data Accuracy: 0.9010238907849829</a:t>
            </a:r>
          </a:p>
          <a:p>
            <a:r>
              <a:rPr lang="en-CN" b="1"/>
              <a:t>test data accuracy = 0.8775510204081632</a:t>
            </a:r>
          </a:p>
        </p:txBody>
      </p:sp>
      <p:sp>
        <p:nvSpPr>
          <p:cNvPr id="26" name="TextBox 25">
            <a:extLst>
              <a:ext uri="{FF2B5EF4-FFF2-40B4-BE49-F238E27FC236}">
                <a16:creationId xmlns:a16="http://schemas.microsoft.com/office/drawing/2014/main" id="{B1BD38D7-E485-F705-285A-FA97A64BF791}"/>
              </a:ext>
            </a:extLst>
          </p:cNvPr>
          <p:cNvSpPr txBox="1"/>
          <p:nvPr/>
        </p:nvSpPr>
        <p:spPr>
          <a:xfrm>
            <a:off x="142408" y="4243970"/>
            <a:ext cx="6190938" cy="923330"/>
          </a:xfrm>
          <a:prstGeom prst="rect">
            <a:avLst/>
          </a:prstGeom>
          <a:noFill/>
        </p:spPr>
        <p:txBody>
          <a:bodyPr wrap="square">
            <a:spAutoFit/>
          </a:bodyPr>
          <a:lstStyle/>
          <a:p>
            <a:r>
              <a:rPr lang="en-CN"/>
              <a:t>Best parameter: {'ccp_alpha': 0.001, 'max_depth': 3, 'min_impurity_decrease': 0.001, 'min_samples_leaf': 2, 'min_samples_split': 2}</a:t>
            </a:r>
          </a:p>
        </p:txBody>
      </p:sp>
    </p:spTree>
    <p:extLst>
      <p:ext uri="{BB962C8B-B14F-4D97-AF65-F5344CB8AC3E}">
        <p14:creationId xmlns:p14="http://schemas.microsoft.com/office/powerpoint/2010/main" val="268744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sz="3200" b="1">
                <a:latin typeface="Aptos" panose="020B0004020202020204" pitchFamily="34" charset="0"/>
                <a:cs typeface="Arial" panose="020B0604020202020204" pitchFamily="34" charset="0"/>
              </a:rPr>
              <a:t>Final result</a:t>
            </a:r>
            <a:endParaRPr lang="en-US" sz="3200" b="1"/>
          </a:p>
        </p:txBody>
      </p:sp>
      <p:sp>
        <p:nvSpPr>
          <p:cNvPr id="12" name="TextBox 11">
            <a:extLst>
              <a:ext uri="{FF2B5EF4-FFF2-40B4-BE49-F238E27FC236}">
                <a16:creationId xmlns:a16="http://schemas.microsoft.com/office/drawing/2014/main" id="{5365915C-01DA-DB28-6A54-FE4FFC95DFE4}"/>
              </a:ext>
            </a:extLst>
          </p:cNvPr>
          <p:cNvSpPr txBox="1"/>
          <p:nvPr/>
        </p:nvSpPr>
        <p:spPr>
          <a:xfrm>
            <a:off x="9380396" y="217528"/>
            <a:ext cx="2811604" cy="369332"/>
          </a:xfrm>
          <a:prstGeom prst="rect">
            <a:avLst/>
          </a:prstGeom>
          <a:noFill/>
        </p:spPr>
        <p:txBody>
          <a:bodyPr wrap="none" rtlCol="0">
            <a:spAutoFit/>
          </a:bodyPr>
          <a:lstStyle/>
          <a:p>
            <a:r>
              <a:rPr lang="en-CN">
                <a:solidFill>
                  <a:schemeClr val="bg2"/>
                </a:solidFill>
              </a:rPr>
              <a:t>Hyper Parameters Options</a:t>
            </a:r>
          </a:p>
        </p:txBody>
      </p:sp>
      <p:sp>
        <p:nvSpPr>
          <p:cNvPr id="15" name="TextBox 14">
            <a:extLst>
              <a:ext uri="{FF2B5EF4-FFF2-40B4-BE49-F238E27FC236}">
                <a16:creationId xmlns:a16="http://schemas.microsoft.com/office/drawing/2014/main" id="{8B7F24CE-210A-A755-25B8-08C5FADC2B80}"/>
              </a:ext>
            </a:extLst>
          </p:cNvPr>
          <p:cNvSpPr txBox="1"/>
          <p:nvPr/>
        </p:nvSpPr>
        <p:spPr>
          <a:xfrm>
            <a:off x="759501" y="4796406"/>
            <a:ext cx="11262609" cy="2031325"/>
          </a:xfrm>
          <a:prstGeom prst="rect">
            <a:avLst/>
          </a:prstGeom>
          <a:noFill/>
        </p:spPr>
        <p:txBody>
          <a:bodyPr wrap="square">
            <a:spAutoFit/>
          </a:bodyPr>
          <a:lstStyle/>
          <a:p>
            <a:r>
              <a:rPr lang="en-CN" b="1"/>
              <a:t>*** Ensemble, Train Decision Tree</a:t>
            </a:r>
          </a:p>
          <a:p>
            <a:r>
              <a:rPr lang="en-CN" b="1"/>
              <a:t>Train Data Accuracy: 0.9010238907849829</a:t>
            </a:r>
          </a:p>
          <a:p>
            <a:r>
              <a:rPr lang="en-CN" b="1"/>
              <a:t>test data accuracy = 0.8775510204081632</a:t>
            </a:r>
          </a:p>
          <a:p>
            <a:endParaRPr lang="en-CN" b="1"/>
          </a:p>
          <a:p>
            <a:r>
              <a:rPr lang="en-US" b="1"/>
              <a:t>Best parameter: {'</a:t>
            </a:r>
            <a:r>
              <a:rPr lang="en-US" b="1" err="1"/>
              <a:t>ccp_alpha</a:t>
            </a:r>
            <a:r>
              <a:rPr lang="en-US" b="1"/>
              <a:t>': 0.001, '</a:t>
            </a:r>
            <a:r>
              <a:rPr lang="en-US" b="1" err="1"/>
              <a:t>max_depth</a:t>
            </a:r>
            <a:r>
              <a:rPr lang="en-US" b="1"/>
              <a:t>': 3, '</a:t>
            </a:r>
            <a:r>
              <a:rPr lang="en-US" b="1" err="1"/>
              <a:t>min_impurity_decrease</a:t>
            </a:r>
            <a:r>
              <a:rPr lang="en-US" b="1"/>
              <a:t>': 0.001, '</a:t>
            </a:r>
            <a:r>
              <a:rPr lang="en-US" b="1" err="1"/>
              <a:t>min_samples_leaf</a:t>
            </a:r>
            <a:r>
              <a:rPr lang="en-US" b="1"/>
              <a:t>': 2, '</a:t>
            </a:r>
            <a:r>
              <a:rPr lang="en-US" b="1" err="1"/>
              <a:t>min_samples_split</a:t>
            </a:r>
            <a:r>
              <a:rPr lang="en-US" b="1"/>
              <a:t>': 2}</a:t>
            </a:r>
          </a:p>
          <a:p>
            <a:endParaRPr lang="en-CN" b="1"/>
          </a:p>
        </p:txBody>
      </p:sp>
      <p:sp>
        <p:nvSpPr>
          <p:cNvPr id="18" name="TextBox 17">
            <a:extLst>
              <a:ext uri="{FF2B5EF4-FFF2-40B4-BE49-F238E27FC236}">
                <a16:creationId xmlns:a16="http://schemas.microsoft.com/office/drawing/2014/main" id="{3254031D-7865-FAD0-0F79-779F560E8182}"/>
              </a:ext>
            </a:extLst>
          </p:cNvPr>
          <p:cNvSpPr txBox="1"/>
          <p:nvPr/>
        </p:nvSpPr>
        <p:spPr>
          <a:xfrm>
            <a:off x="759502" y="1138265"/>
            <a:ext cx="6190938" cy="923330"/>
          </a:xfrm>
          <a:prstGeom prst="rect">
            <a:avLst/>
          </a:prstGeom>
          <a:noFill/>
        </p:spPr>
        <p:txBody>
          <a:bodyPr wrap="square">
            <a:spAutoFit/>
          </a:bodyPr>
          <a:lstStyle/>
          <a:p>
            <a:r>
              <a:rPr lang="en-CN"/>
              <a:t>*** Training Naive Bayes</a:t>
            </a:r>
          </a:p>
          <a:p>
            <a:r>
              <a:rPr lang="en-CN"/>
              <a:t>Train Data Accuracy: 0.8686006825938567</a:t>
            </a:r>
          </a:p>
          <a:p>
            <a:r>
              <a:rPr lang="en-CN"/>
              <a:t>Test Data Accuracy: 0.8503401360544217</a:t>
            </a:r>
          </a:p>
        </p:txBody>
      </p:sp>
      <p:sp>
        <p:nvSpPr>
          <p:cNvPr id="20" name="TextBox 19">
            <a:extLst>
              <a:ext uri="{FF2B5EF4-FFF2-40B4-BE49-F238E27FC236}">
                <a16:creationId xmlns:a16="http://schemas.microsoft.com/office/drawing/2014/main" id="{47001D44-60E4-4C71-34F3-E50680CF9987}"/>
              </a:ext>
            </a:extLst>
          </p:cNvPr>
          <p:cNvSpPr txBox="1"/>
          <p:nvPr/>
        </p:nvSpPr>
        <p:spPr>
          <a:xfrm>
            <a:off x="759502" y="2095208"/>
            <a:ext cx="6190938" cy="1200329"/>
          </a:xfrm>
          <a:prstGeom prst="rect">
            <a:avLst/>
          </a:prstGeom>
          <a:noFill/>
        </p:spPr>
        <p:txBody>
          <a:bodyPr wrap="square">
            <a:spAutoFit/>
          </a:bodyPr>
          <a:lstStyle/>
          <a:p>
            <a:r>
              <a:rPr lang="en-CN"/>
              <a:t>*** Training KNN</a:t>
            </a:r>
          </a:p>
          <a:p>
            <a:r>
              <a:rPr lang="en-CN"/>
              <a:t>Train Data Accuracy: 0.8959044368600683</a:t>
            </a:r>
          </a:p>
          <a:p>
            <a:r>
              <a:rPr lang="en-CN"/>
              <a:t>Test Data Accuracy: 0.8707482993197279</a:t>
            </a:r>
          </a:p>
          <a:p>
            <a:r>
              <a:rPr lang="en-CN"/>
              <a:t>Best K = 9</a:t>
            </a:r>
          </a:p>
        </p:txBody>
      </p:sp>
      <p:sp>
        <p:nvSpPr>
          <p:cNvPr id="22" name="TextBox 21">
            <a:extLst>
              <a:ext uri="{FF2B5EF4-FFF2-40B4-BE49-F238E27FC236}">
                <a16:creationId xmlns:a16="http://schemas.microsoft.com/office/drawing/2014/main" id="{C48E45B9-C219-8CD8-68E6-64C34B999209}"/>
              </a:ext>
            </a:extLst>
          </p:cNvPr>
          <p:cNvSpPr txBox="1"/>
          <p:nvPr/>
        </p:nvSpPr>
        <p:spPr>
          <a:xfrm>
            <a:off x="759502" y="3394328"/>
            <a:ext cx="6190938" cy="1754326"/>
          </a:xfrm>
          <a:prstGeom prst="rect">
            <a:avLst/>
          </a:prstGeom>
          <a:noFill/>
        </p:spPr>
        <p:txBody>
          <a:bodyPr wrap="square">
            <a:spAutoFit/>
          </a:bodyPr>
          <a:lstStyle/>
          <a:p>
            <a:r>
              <a:rPr lang="en-CN"/>
              <a:t>*** Training Neural Network</a:t>
            </a:r>
          </a:p>
          <a:p>
            <a:r>
              <a:rPr lang="en-US"/>
              <a:t>Train Data Accuracy: 0.9010238647460938</a:t>
            </a:r>
          </a:p>
          <a:p>
            <a:r>
              <a:rPr lang="en-US"/>
              <a:t>test data accuracy= 0.8707482814788818</a:t>
            </a:r>
          </a:p>
          <a:p>
            <a:r>
              <a:rPr lang="en-US" err="1"/>
              <a:t>hidden_layers</a:t>
            </a:r>
            <a:r>
              <a:rPr lang="en-US"/>
              <a:t>= 2 neurons= 9 </a:t>
            </a:r>
            <a:r>
              <a:rPr lang="en-US" err="1"/>
              <a:t>batch_size</a:t>
            </a:r>
            <a:r>
              <a:rPr lang="en-US"/>
              <a:t>=16 epochs=100</a:t>
            </a:r>
          </a:p>
          <a:p>
            <a:endParaRPr lang="en-US"/>
          </a:p>
          <a:p>
            <a:endParaRPr lang="en-CN"/>
          </a:p>
        </p:txBody>
      </p:sp>
    </p:spTree>
    <p:extLst>
      <p:ext uri="{BB962C8B-B14F-4D97-AF65-F5344CB8AC3E}">
        <p14:creationId xmlns:p14="http://schemas.microsoft.com/office/powerpoint/2010/main" val="321632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9234928" cy="584775"/>
          </a:xfrm>
          <a:prstGeom prst="rect">
            <a:avLst/>
          </a:prstGeom>
          <a:noFill/>
        </p:spPr>
        <p:txBody>
          <a:bodyPr wrap="square" lIns="91440" tIns="45720" rIns="91440" bIns="45720" anchor="t">
            <a:spAutoFit/>
          </a:bodyPr>
          <a:lstStyle/>
          <a:p>
            <a:r>
              <a:rPr lang="en-US" sz="3200" b="1" dirty="0">
                <a:solidFill>
                  <a:srgbClr val="000000"/>
                </a:solidFill>
                <a:ea typeface="+mn-lt"/>
                <a:cs typeface="+mn-lt"/>
              </a:rPr>
              <a:t>Employing the model on </a:t>
            </a:r>
            <a:r>
              <a:rPr lang="en-US" sz="3200" b="1">
                <a:solidFill>
                  <a:srgbClr val="000000"/>
                </a:solidFill>
                <a:ea typeface="+mn-lt"/>
                <a:cs typeface="+mn-lt"/>
              </a:rPr>
              <a:t>another</a:t>
            </a:r>
            <a:r>
              <a:rPr lang="en-US" sz="3200" b="1" dirty="0">
                <a:solidFill>
                  <a:srgbClr val="000000"/>
                </a:solidFill>
                <a:ea typeface="+mn-lt"/>
                <a:cs typeface="+mn-lt"/>
              </a:rPr>
              <a:t> dataset</a:t>
            </a:r>
            <a:endParaRPr lang="en-US" dirty="0"/>
          </a:p>
        </p:txBody>
      </p:sp>
      <p:sp>
        <p:nvSpPr>
          <p:cNvPr id="11" name="TextBox 10">
            <a:extLst>
              <a:ext uri="{FF2B5EF4-FFF2-40B4-BE49-F238E27FC236}">
                <a16:creationId xmlns:a16="http://schemas.microsoft.com/office/drawing/2014/main" id="{54CB6391-EE52-9041-6592-DA0409CA3E1E}"/>
              </a:ext>
            </a:extLst>
          </p:cNvPr>
          <p:cNvSpPr txBox="1"/>
          <p:nvPr/>
        </p:nvSpPr>
        <p:spPr>
          <a:xfrm>
            <a:off x="5155092" y="2755107"/>
            <a:ext cx="2428653" cy="1107996"/>
          </a:xfrm>
          <a:prstGeom prst="rect">
            <a:avLst/>
          </a:prstGeom>
          <a:noFill/>
        </p:spPr>
        <p:txBody>
          <a:bodyPr wrap="square" lIns="91440" tIns="45720" rIns="91440" bIns="45720" anchor="t">
            <a:spAutoFit/>
          </a:bodyPr>
          <a:lstStyle/>
          <a:p>
            <a:r>
              <a:rPr lang="en-US" sz="6600" b="1" i="0" dirty="0">
                <a:solidFill>
                  <a:srgbClr val="001D35"/>
                </a:solidFill>
                <a:effectLst/>
                <a:latin typeface="Google Sans"/>
              </a:rPr>
              <a:t>Step </a:t>
            </a:r>
            <a:r>
              <a:rPr lang="en-US" sz="6600" b="1" dirty="0">
                <a:solidFill>
                  <a:srgbClr val="001D35"/>
                </a:solidFill>
                <a:latin typeface="Google Sans"/>
              </a:rPr>
              <a:t>5</a:t>
            </a:r>
            <a:endParaRPr lang="en-US" sz="6600" dirty="0">
              <a:solidFill>
                <a:srgbClr val="0E0E0E"/>
              </a:solidFill>
              <a:effectLst/>
              <a:latin typeface=".AppleSystemUIFont"/>
            </a:endParaRPr>
          </a:p>
        </p:txBody>
      </p:sp>
    </p:spTree>
    <p:extLst>
      <p:ext uri="{BB962C8B-B14F-4D97-AF65-F5344CB8AC3E}">
        <p14:creationId xmlns:p14="http://schemas.microsoft.com/office/powerpoint/2010/main" val="2340185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ED10D-8C44-9B11-67B8-63199B3EA3E0}"/>
              </a:ext>
            </a:extLst>
          </p:cNvPr>
          <p:cNvSpPr>
            <a:spLocks noGrp="1"/>
          </p:cNvSpPr>
          <p:nvPr>
            <p:ph type="title"/>
          </p:nvPr>
        </p:nvSpPr>
        <p:spPr>
          <a:xfrm>
            <a:off x="612648" y="365125"/>
            <a:ext cx="6986015" cy="1776484"/>
          </a:xfrm>
        </p:spPr>
        <p:txBody>
          <a:bodyPr anchor="b">
            <a:normAutofit/>
          </a:bodyPr>
          <a:lstStyle/>
          <a:p>
            <a:r>
              <a:rPr lang="en-US" sz="5400">
                <a:latin typeface="Aptos Display"/>
              </a:rPr>
              <a:t>Data Preprocessing </a:t>
            </a:r>
            <a:endParaRPr lang="en-US" sz="5400"/>
          </a:p>
        </p:txBody>
      </p:sp>
      <p:pic>
        <p:nvPicPr>
          <p:cNvPr id="6" name="Picture 5" descr="A screen shot of a computer program&#10;&#10;Description automatically generated">
            <a:extLst>
              <a:ext uri="{FF2B5EF4-FFF2-40B4-BE49-F238E27FC236}">
                <a16:creationId xmlns:a16="http://schemas.microsoft.com/office/drawing/2014/main" id="{C59727D6-829F-0AC8-1CC9-2FAA012D0948}"/>
              </a:ext>
            </a:extLst>
          </p:cNvPr>
          <p:cNvPicPr>
            <a:picLocks noChangeAspect="1"/>
          </p:cNvPicPr>
          <p:nvPr/>
        </p:nvPicPr>
        <p:blipFill>
          <a:blip r:embed="rId2"/>
          <a:srcRect r="35548" b="-2"/>
          <a:stretch/>
        </p:blipFill>
        <p:spPr>
          <a:xfrm>
            <a:off x="8821231" y="261991"/>
            <a:ext cx="2648392" cy="1890220"/>
          </a:xfrm>
          <a:prstGeom prst="rect">
            <a:avLst/>
          </a:prstGeom>
        </p:spPr>
      </p:pic>
      <p:sp>
        <p:nvSpPr>
          <p:cNvPr id="2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84EEDC-593A-353A-E0DC-7EFB3AE68AA2}"/>
              </a:ext>
            </a:extLst>
          </p:cNvPr>
          <p:cNvSpPr>
            <a:spLocks noGrp="1"/>
          </p:cNvSpPr>
          <p:nvPr>
            <p:ph idx="1"/>
          </p:nvPr>
        </p:nvSpPr>
        <p:spPr>
          <a:xfrm>
            <a:off x="612648" y="2504819"/>
            <a:ext cx="6986016" cy="3672144"/>
          </a:xfrm>
        </p:spPr>
        <p:txBody>
          <a:bodyPr vert="horz" lIns="91440" tIns="45720" rIns="91440" bIns="45720" rtlCol="0" anchor="t">
            <a:normAutofit/>
          </a:bodyPr>
          <a:lstStyle/>
          <a:p>
            <a:pPr marL="0" indent="0">
              <a:buNone/>
            </a:pPr>
            <a:r>
              <a:rPr lang="en-US" sz="2000" dirty="0"/>
              <a:t>Key Preprocessing Steps</a:t>
            </a:r>
          </a:p>
          <a:p>
            <a:r>
              <a:rPr lang="en-US" sz="2000" b="1" dirty="0">
                <a:ea typeface="+mn-lt"/>
                <a:cs typeface="+mn-lt"/>
              </a:rPr>
              <a:t>Data Cleaning</a:t>
            </a:r>
            <a:r>
              <a:rPr lang="en-US" sz="2000" dirty="0">
                <a:ea typeface="+mn-lt"/>
                <a:cs typeface="+mn-lt"/>
              </a:rPr>
              <a:t> </a:t>
            </a:r>
            <a:endParaRPr lang="en-US" sz="2000" dirty="0"/>
          </a:p>
          <a:p>
            <a:pPr lvl="1"/>
            <a:r>
              <a:rPr lang="en-US" sz="2000" dirty="0">
                <a:ea typeface="+mn-lt"/>
                <a:cs typeface="+mn-lt"/>
              </a:rPr>
              <a:t>Handled categorical variables</a:t>
            </a:r>
            <a:endParaRPr lang="en-US" sz="2000" dirty="0"/>
          </a:p>
          <a:p>
            <a:pPr lvl="1"/>
            <a:r>
              <a:rPr lang="en-US" sz="2000" dirty="0">
                <a:ea typeface="+mn-lt"/>
                <a:cs typeface="+mn-lt"/>
              </a:rPr>
              <a:t>Imputed missing values using MICE (Multivariate Imputation by Chained Equations)</a:t>
            </a:r>
            <a:endParaRPr lang="en-US" sz="2000" dirty="0"/>
          </a:p>
          <a:p>
            <a:pPr lvl="1"/>
            <a:r>
              <a:rPr lang="en-US" sz="2000" dirty="0">
                <a:ea typeface="+mn-lt"/>
                <a:cs typeface="+mn-lt"/>
              </a:rPr>
              <a:t>Normalized numerical features</a:t>
            </a:r>
            <a:endParaRPr lang="en-US" sz="2000" dirty="0"/>
          </a:p>
          <a:p>
            <a:r>
              <a:rPr lang="en-US" sz="2000" b="1" dirty="0">
                <a:ea typeface="+mn-lt"/>
                <a:cs typeface="+mn-lt"/>
              </a:rPr>
              <a:t>Feature Extraction</a:t>
            </a:r>
            <a:r>
              <a:rPr lang="en-US" sz="2000" dirty="0">
                <a:ea typeface="+mn-lt"/>
                <a:cs typeface="+mn-lt"/>
              </a:rPr>
              <a:t> </a:t>
            </a:r>
            <a:endParaRPr lang="en-US" sz="2000" dirty="0"/>
          </a:p>
          <a:p>
            <a:pPr lvl="1"/>
            <a:r>
              <a:rPr lang="en-US" sz="2000" dirty="0">
                <a:ea typeface="+mn-lt"/>
                <a:cs typeface="+mn-lt"/>
              </a:rPr>
              <a:t>Applied Principal Component Analysis (PCA)</a:t>
            </a:r>
            <a:endParaRPr lang="en-US" sz="2000" dirty="0"/>
          </a:p>
          <a:p>
            <a:pPr lvl="1"/>
            <a:r>
              <a:rPr lang="en-US" sz="2000" dirty="0">
                <a:ea typeface="+mn-lt"/>
                <a:cs typeface="+mn-lt"/>
              </a:rPr>
              <a:t>Reduced feature space to 3 principal components</a:t>
            </a:r>
            <a:endParaRPr lang="en-US" sz="2000" dirty="0"/>
          </a:p>
          <a:p>
            <a:pPr lvl="1"/>
            <a:r>
              <a:rPr lang="en-US" sz="2000" dirty="0">
                <a:ea typeface="+mn-lt"/>
                <a:cs typeface="+mn-lt"/>
              </a:rPr>
              <a:t>Preserved most significant variance in the data</a:t>
            </a:r>
            <a:endParaRPr lang="en-US" sz="2000" dirty="0"/>
          </a:p>
          <a:p>
            <a:endParaRPr lang="en-US" sz="2000"/>
          </a:p>
        </p:txBody>
      </p:sp>
      <p:pic>
        <p:nvPicPr>
          <p:cNvPr id="7" name="Picture 6" descr="A screenshot of a computer&#10;&#10;Description automatically generated">
            <a:extLst>
              <a:ext uri="{FF2B5EF4-FFF2-40B4-BE49-F238E27FC236}">
                <a16:creationId xmlns:a16="http://schemas.microsoft.com/office/drawing/2014/main" id="{46EF3E3F-5CE3-C396-9269-9CA2954CFC3E}"/>
              </a:ext>
            </a:extLst>
          </p:cNvPr>
          <p:cNvPicPr>
            <a:picLocks noChangeAspect="1"/>
          </p:cNvPicPr>
          <p:nvPr/>
        </p:nvPicPr>
        <p:blipFill>
          <a:blip r:embed="rId3"/>
          <a:srcRect l="6788" t="7927" r="12381" b="12195"/>
          <a:stretch/>
        </p:blipFill>
        <p:spPr>
          <a:xfrm>
            <a:off x="8616074" y="2310086"/>
            <a:ext cx="3060433" cy="1890220"/>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FA9D8C00-4074-BC0E-14DE-E34335C32532}"/>
              </a:ext>
            </a:extLst>
          </p:cNvPr>
          <p:cNvPicPr>
            <a:picLocks noChangeAspect="1"/>
          </p:cNvPicPr>
          <p:nvPr/>
        </p:nvPicPr>
        <p:blipFill>
          <a:blip r:embed="rId4"/>
          <a:srcRect r="45953" b="4"/>
          <a:stretch/>
        </p:blipFill>
        <p:spPr>
          <a:xfrm>
            <a:off x="9076502" y="4358181"/>
            <a:ext cx="2139577" cy="1890220"/>
          </a:xfrm>
          <a:prstGeom prst="rect">
            <a:avLst/>
          </a:prstGeom>
        </p:spPr>
      </p:pic>
    </p:spTree>
    <p:extLst>
      <p:ext uri="{BB962C8B-B14F-4D97-AF65-F5344CB8AC3E}">
        <p14:creationId xmlns:p14="http://schemas.microsoft.com/office/powerpoint/2010/main" val="910451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E6144-C4B7-B98E-6819-B46F2580712E}"/>
              </a:ext>
            </a:extLst>
          </p:cNvPr>
          <p:cNvSpPr>
            <a:spLocks noGrp="1"/>
          </p:cNvSpPr>
          <p:nvPr>
            <p:ph type="title"/>
          </p:nvPr>
        </p:nvSpPr>
        <p:spPr>
          <a:xfrm>
            <a:off x="572493" y="238539"/>
            <a:ext cx="11018520" cy="1434415"/>
          </a:xfrm>
        </p:spPr>
        <p:txBody>
          <a:bodyPr anchor="b">
            <a:normAutofit/>
          </a:bodyPr>
          <a:lstStyle/>
          <a:p>
            <a:r>
              <a:rPr lang="en-US" sz="5400" dirty="0">
                <a:ea typeface="+mj-lt"/>
                <a:cs typeface="+mj-lt"/>
              </a:rPr>
              <a:t>Machine Learning Models</a:t>
            </a:r>
            <a:endParaRPr lang="en-US" sz="54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14B5FC-127D-F05A-0F26-269EE6293674}"/>
              </a:ext>
            </a:extLst>
          </p:cNvPr>
          <p:cNvSpPr>
            <a:spLocks noGrp="1"/>
          </p:cNvSpPr>
          <p:nvPr>
            <p:ph idx="1"/>
          </p:nvPr>
        </p:nvSpPr>
        <p:spPr>
          <a:xfrm>
            <a:off x="572493" y="2085558"/>
            <a:ext cx="6813252" cy="4104930"/>
          </a:xfrm>
        </p:spPr>
        <p:txBody>
          <a:bodyPr vert="horz" lIns="91440" tIns="45720" rIns="91440" bIns="45720" rtlCol="0" anchor="t">
            <a:noAutofit/>
          </a:bodyPr>
          <a:lstStyle/>
          <a:p>
            <a:pPr marL="0" indent="0">
              <a:buNone/>
            </a:pPr>
            <a:r>
              <a:rPr lang="en-US" sz="1100" b="1">
                <a:latin typeface="Rockwell"/>
              </a:rPr>
              <a:t>1. Naive Bayes Classifier</a:t>
            </a:r>
          </a:p>
          <a:p>
            <a:r>
              <a:rPr lang="en-US" sz="1100" b="1">
                <a:latin typeface="Rockwell"/>
                <a:ea typeface="+mn-lt"/>
                <a:cs typeface="+mn-lt"/>
              </a:rPr>
              <a:t>Used Gaussian Naive Bayes</a:t>
            </a:r>
            <a:endParaRPr lang="en-US" sz="1100" b="1">
              <a:latin typeface="Rockwell"/>
            </a:endParaRPr>
          </a:p>
          <a:p>
            <a:r>
              <a:rPr lang="en-US" sz="1100" b="1">
                <a:latin typeface="Rockwell"/>
                <a:ea typeface="+mn-lt"/>
                <a:cs typeface="+mn-lt"/>
              </a:rPr>
              <a:t>Assumptions: Features follow normal distribution</a:t>
            </a:r>
            <a:endParaRPr lang="en-US" sz="1100" b="1">
              <a:latin typeface="Rockwell"/>
            </a:endParaRPr>
          </a:p>
          <a:p>
            <a:r>
              <a:rPr lang="en-US" sz="1100" b="1">
                <a:latin typeface="Rockwell"/>
                <a:ea typeface="+mn-lt"/>
                <a:cs typeface="+mn-lt"/>
              </a:rPr>
              <a:t>Leveraged probabilistic approach for classification</a:t>
            </a:r>
            <a:endParaRPr lang="en-US" sz="1100" b="1">
              <a:latin typeface="Rockwell"/>
            </a:endParaRPr>
          </a:p>
          <a:p>
            <a:pPr marL="0" indent="0">
              <a:buNone/>
            </a:pPr>
            <a:r>
              <a:rPr lang="en-US" sz="1100" b="1">
                <a:latin typeface="Rockwell"/>
              </a:rPr>
              <a:t>2. K-Nearest Neighbors (KNN)</a:t>
            </a:r>
          </a:p>
          <a:p>
            <a:r>
              <a:rPr lang="en-US" sz="1100" b="1">
                <a:latin typeface="Rockwell"/>
                <a:ea typeface="+mn-lt"/>
                <a:cs typeface="+mn-lt"/>
              </a:rPr>
              <a:t>Performed hyperparameter tuning</a:t>
            </a:r>
            <a:endParaRPr lang="en-US" sz="1100" b="1">
              <a:latin typeface="Rockwell"/>
            </a:endParaRPr>
          </a:p>
          <a:p>
            <a:r>
              <a:rPr lang="en-US" sz="1100" b="1">
                <a:latin typeface="Rockwell"/>
                <a:ea typeface="+mn-lt"/>
                <a:cs typeface="+mn-lt"/>
              </a:rPr>
              <a:t>Explored different: </a:t>
            </a:r>
            <a:endParaRPr lang="en-US" sz="1100" b="1">
              <a:latin typeface="Rockwell"/>
            </a:endParaRPr>
          </a:p>
          <a:p>
            <a:pPr lvl="1"/>
            <a:r>
              <a:rPr lang="en-US" sz="1100" b="1">
                <a:latin typeface="Rockwell"/>
                <a:ea typeface="+mn-lt"/>
                <a:cs typeface="+mn-lt"/>
              </a:rPr>
              <a:t>Number of neighbors</a:t>
            </a:r>
            <a:endParaRPr lang="en-US" sz="1100" b="1">
              <a:latin typeface="Rockwell"/>
            </a:endParaRPr>
          </a:p>
          <a:p>
            <a:pPr lvl="1"/>
            <a:r>
              <a:rPr lang="en-US" sz="1100" b="1">
                <a:latin typeface="Rockwell"/>
                <a:ea typeface="+mn-lt"/>
                <a:cs typeface="+mn-lt"/>
              </a:rPr>
              <a:t>Distance metrics</a:t>
            </a:r>
            <a:endParaRPr lang="en-US" sz="1100" b="1">
              <a:latin typeface="Rockwell"/>
            </a:endParaRPr>
          </a:p>
          <a:p>
            <a:pPr lvl="1"/>
            <a:r>
              <a:rPr lang="en-US" sz="1100" b="1">
                <a:latin typeface="Rockwell"/>
                <a:ea typeface="+mn-lt"/>
                <a:cs typeface="+mn-lt"/>
              </a:rPr>
              <a:t>Weighting schemes</a:t>
            </a:r>
          </a:p>
          <a:p>
            <a:pPr marL="0" indent="0">
              <a:buNone/>
            </a:pPr>
            <a:r>
              <a:rPr lang="en-US" sz="1100" b="1">
                <a:latin typeface="Rockwell"/>
                <a:ea typeface="+mn-lt"/>
                <a:cs typeface="+mn-lt"/>
              </a:rPr>
              <a:t>3. Neural Network</a:t>
            </a:r>
          </a:p>
          <a:p>
            <a:r>
              <a:rPr lang="en-US" sz="1100" b="1">
                <a:latin typeface="Rockwell"/>
                <a:ea typeface="+mn-lt"/>
                <a:cs typeface="+mn-lt"/>
              </a:rPr>
              <a:t>Multilayer architecture</a:t>
            </a:r>
            <a:endParaRPr lang="en-US" sz="1100" b="1">
              <a:latin typeface="Rockwell"/>
            </a:endParaRPr>
          </a:p>
          <a:p>
            <a:r>
              <a:rPr lang="en-US" sz="1100" b="1">
                <a:latin typeface="Rockwell"/>
                <a:ea typeface="+mn-lt"/>
                <a:cs typeface="+mn-lt"/>
              </a:rPr>
              <a:t>Hyperparameter optimization: </a:t>
            </a:r>
            <a:endParaRPr lang="en-US" sz="1100" b="1">
              <a:latin typeface="Rockwell"/>
            </a:endParaRPr>
          </a:p>
          <a:p>
            <a:pPr lvl="1"/>
            <a:r>
              <a:rPr lang="en-US" sz="1100" b="1">
                <a:latin typeface="Rockwell"/>
                <a:ea typeface="+mn-lt"/>
                <a:cs typeface="+mn-lt"/>
              </a:rPr>
              <a:t>Number of hidden layers</a:t>
            </a:r>
            <a:endParaRPr lang="en-US" sz="1100" b="1">
              <a:latin typeface="Rockwell"/>
            </a:endParaRPr>
          </a:p>
          <a:p>
            <a:pPr lvl="1"/>
            <a:r>
              <a:rPr lang="en-US" sz="1100" b="1">
                <a:latin typeface="Rockwell"/>
                <a:ea typeface="+mn-lt"/>
                <a:cs typeface="+mn-lt"/>
              </a:rPr>
              <a:t>Neurons per layer</a:t>
            </a:r>
            <a:endParaRPr lang="en-US" sz="1100" b="1">
              <a:latin typeface="Rockwell"/>
            </a:endParaRPr>
          </a:p>
          <a:p>
            <a:pPr lvl="1"/>
            <a:r>
              <a:rPr lang="en-US" sz="1100" b="1">
                <a:latin typeface="Rockwell"/>
                <a:ea typeface="+mn-lt"/>
                <a:cs typeface="+mn-lt"/>
              </a:rPr>
              <a:t>Activation functions</a:t>
            </a:r>
            <a:endParaRPr lang="en-US" sz="1100" b="1">
              <a:latin typeface="Rockwell"/>
            </a:endParaRPr>
          </a:p>
          <a:p>
            <a:pPr lvl="1"/>
            <a:r>
              <a:rPr lang="en-US" sz="1100" b="1">
                <a:latin typeface="Rockwell"/>
                <a:ea typeface="+mn-lt"/>
                <a:cs typeface="+mn-lt"/>
              </a:rPr>
              <a:t>Optimization algorithms</a:t>
            </a:r>
            <a:endParaRPr lang="en-US" sz="1100" b="1">
              <a:latin typeface="Rockwell"/>
            </a:endParaRPr>
          </a:p>
          <a:p>
            <a:endParaRPr lang="en-US" sz="1000" b="1">
              <a:latin typeface="Rockwell"/>
            </a:endParaRPr>
          </a:p>
        </p:txBody>
      </p:sp>
      <p:pic>
        <p:nvPicPr>
          <p:cNvPr id="7" name="Picture 6" descr="A graph of a number of neighbors&#10;&#10;Description automatically generated">
            <a:extLst>
              <a:ext uri="{FF2B5EF4-FFF2-40B4-BE49-F238E27FC236}">
                <a16:creationId xmlns:a16="http://schemas.microsoft.com/office/drawing/2014/main" id="{55DA07D6-19ED-51D5-D6A0-F1E24BABE037}"/>
              </a:ext>
            </a:extLst>
          </p:cNvPr>
          <p:cNvPicPr>
            <a:picLocks noChangeAspect="1"/>
          </p:cNvPicPr>
          <p:nvPr/>
        </p:nvPicPr>
        <p:blipFill>
          <a:blip r:embed="rId2"/>
          <a:srcRect l="15716" r="13094" b="3"/>
          <a:stretch/>
        </p:blipFill>
        <p:spPr>
          <a:xfrm>
            <a:off x="7675658" y="2093976"/>
            <a:ext cx="3941064" cy="4096512"/>
          </a:xfrm>
          <a:prstGeom prst="rect">
            <a:avLst/>
          </a:prstGeom>
        </p:spPr>
      </p:pic>
    </p:spTree>
    <p:extLst>
      <p:ext uri="{BB962C8B-B14F-4D97-AF65-F5344CB8AC3E}">
        <p14:creationId xmlns:p14="http://schemas.microsoft.com/office/powerpoint/2010/main" val="300662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330E-E8A3-207A-E22D-2FA801E05695}"/>
              </a:ext>
            </a:extLst>
          </p:cNvPr>
          <p:cNvSpPr>
            <a:spLocks noGrp="1"/>
          </p:cNvSpPr>
          <p:nvPr>
            <p:ph type="title"/>
          </p:nvPr>
        </p:nvSpPr>
        <p:spPr>
          <a:xfrm>
            <a:off x="762000" y="1143486"/>
            <a:ext cx="4267200" cy="1437406"/>
          </a:xfrm>
        </p:spPr>
        <p:txBody>
          <a:bodyPr anchor="t">
            <a:normAutofit/>
          </a:bodyPr>
          <a:lstStyle/>
          <a:p>
            <a:r>
              <a:rPr lang="en-US" sz="3200">
                <a:ea typeface="+mj-lt"/>
                <a:cs typeface="+mj-lt"/>
              </a:rPr>
              <a:t>Results and Insights</a:t>
            </a:r>
            <a:endParaRPr lang="en-US" sz="3200"/>
          </a:p>
        </p:txBody>
      </p:sp>
      <p:cxnSp>
        <p:nvCxnSpPr>
          <p:cNvPr id="16" name="Straight Connector 15">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1481FA-CD05-A13F-243B-EA7BA7B0B1FD}"/>
              </a:ext>
            </a:extLst>
          </p:cNvPr>
          <p:cNvSpPr>
            <a:spLocks noGrp="1"/>
          </p:cNvSpPr>
          <p:nvPr>
            <p:ph idx="1"/>
          </p:nvPr>
        </p:nvSpPr>
        <p:spPr>
          <a:xfrm>
            <a:off x="5297345" y="60806"/>
            <a:ext cx="6894397" cy="2166539"/>
          </a:xfrm>
        </p:spPr>
        <p:txBody>
          <a:bodyPr vert="horz" lIns="91440" tIns="45720" rIns="91440" bIns="45720" rtlCol="0" anchor="t">
            <a:noAutofit/>
          </a:bodyPr>
          <a:lstStyle/>
          <a:p>
            <a:pPr marL="0" indent="0">
              <a:buNone/>
            </a:pPr>
            <a:r>
              <a:rPr lang="en-US" sz="1400" b="1" u="sng"/>
              <a:t>Model Performance</a:t>
            </a:r>
          </a:p>
          <a:p>
            <a:r>
              <a:rPr lang="en-US" sz="1400" b="1">
                <a:ea typeface="+mn-lt"/>
                <a:cs typeface="+mn-lt"/>
              </a:rPr>
              <a:t>Each model's performance evaluated on test dataset</a:t>
            </a:r>
            <a:endParaRPr lang="en-US" sz="1400" b="1"/>
          </a:p>
          <a:p>
            <a:r>
              <a:rPr lang="en-US" sz="1400" b="1">
                <a:ea typeface="+mn-lt"/>
                <a:cs typeface="+mn-lt"/>
              </a:rPr>
              <a:t>Ensemble approach aimed to leverage strengths of multiple models</a:t>
            </a:r>
            <a:endParaRPr lang="en-US" sz="1400" b="1"/>
          </a:p>
          <a:p>
            <a:r>
              <a:rPr lang="en-US" sz="1400" b="1">
                <a:ea typeface="+mn-lt"/>
                <a:cs typeface="+mn-lt"/>
              </a:rPr>
              <a:t>Detailed accuracy comparisons available</a:t>
            </a:r>
            <a:endParaRPr lang="en-US" sz="1400" b="1"/>
          </a:p>
          <a:p>
            <a:r>
              <a:rPr lang="en-US" sz="1400" b="1">
                <a:ea typeface="+mn-lt"/>
                <a:cs typeface="+mn-lt"/>
              </a:rPr>
              <a:t>Overall, the results show that the KNN model performed the best, followed by the ensemble decision tree, the neural network, and the Naive Bayes classifier. </a:t>
            </a:r>
            <a:endParaRPr lang="en-US" sz="1400" b="1"/>
          </a:p>
          <a:p>
            <a:pPr marL="0" indent="0">
              <a:buNone/>
            </a:pPr>
            <a:endParaRPr lang="en-US" sz="1400" b="1"/>
          </a:p>
        </p:txBody>
      </p:sp>
      <p:pic>
        <p:nvPicPr>
          <p:cNvPr id="7" name="Picture 6" descr="A screenshot of a computer program&#10;&#10;Description automatically generated">
            <a:extLst>
              <a:ext uri="{FF2B5EF4-FFF2-40B4-BE49-F238E27FC236}">
                <a16:creationId xmlns:a16="http://schemas.microsoft.com/office/drawing/2014/main" id="{C77C3E83-B6D4-1A79-920B-70395D6ED890}"/>
              </a:ext>
            </a:extLst>
          </p:cNvPr>
          <p:cNvPicPr>
            <a:picLocks noChangeAspect="1"/>
          </p:cNvPicPr>
          <p:nvPr/>
        </p:nvPicPr>
        <p:blipFill>
          <a:blip r:embed="rId3"/>
          <a:srcRect l="-28" t="4242" r="-119" b="3075"/>
          <a:stretch/>
        </p:blipFill>
        <p:spPr>
          <a:xfrm>
            <a:off x="-12415" y="2178152"/>
            <a:ext cx="12520128" cy="4804498"/>
          </a:xfrm>
          <a:prstGeom prst="rect">
            <a:avLst/>
          </a:prstGeom>
        </p:spPr>
      </p:pic>
      <p:sp>
        <p:nvSpPr>
          <p:cNvPr id="10" name="Rectangle: Rounded Corners 9">
            <a:extLst>
              <a:ext uri="{FF2B5EF4-FFF2-40B4-BE49-F238E27FC236}">
                <a16:creationId xmlns:a16="http://schemas.microsoft.com/office/drawing/2014/main" id="{80A17B17-BA68-50C2-D431-F52BDC081ED0}"/>
              </a:ext>
            </a:extLst>
          </p:cNvPr>
          <p:cNvSpPr/>
          <p:nvPr/>
        </p:nvSpPr>
        <p:spPr>
          <a:xfrm>
            <a:off x="68971" y="2679998"/>
            <a:ext cx="4076315" cy="59728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B9D2F09-A674-BFB0-314A-2830B1745CE6}"/>
              </a:ext>
            </a:extLst>
          </p:cNvPr>
          <p:cNvSpPr/>
          <p:nvPr/>
        </p:nvSpPr>
        <p:spPr>
          <a:xfrm>
            <a:off x="-16740" y="3271623"/>
            <a:ext cx="4163583" cy="1054358"/>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D82283-1541-0522-B1FF-5D399CDF8BBC}"/>
              </a:ext>
            </a:extLst>
          </p:cNvPr>
          <p:cNvSpPr/>
          <p:nvPr/>
        </p:nvSpPr>
        <p:spPr>
          <a:xfrm>
            <a:off x="-15740" y="6244545"/>
            <a:ext cx="12522533" cy="754177"/>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1786829-5681-EDD7-B379-99B08E2F7E3B}"/>
              </a:ext>
            </a:extLst>
          </p:cNvPr>
          <p:cNvCxnSpPr/>
          <p:nvPr/>
        </p:nvCxnSpPr>
        <p:spPr>
          <a:xfrm flipH="1">
            <a:off x="8500027" y="4918051"/>
            <a:ext cx="1490132" cy="12925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29082DC-7697-8650-9D10-94429CAEF8EE}"/>
              </a:ext>
            </a:extLst>
          </p:cNvPr>
          <p:cNvCxnSpPr/>
          <p:nvPr/>
        </p:nvCxnSpPr>
        <p:spPr>
          <a:xfrm flipV="1">
            <a:off x="427489" y="5602344"/>
            <a:ext cx="6366933" cy="11289"/>
          </a:xfrm>
          <a:prstGeom prst="straightConnector1">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9929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48D4-9C00-7E2B-027D-458962D84AB1}"/>
              </a:ext>
            </a:extLst>
          </p:cNvPr>
          <p:cNvSpPr>
            <a:spLocks noGrp="1"/>
          </p:cNvSpPr>
          <p:nvPr>
            <p:ph type="title"/>
          </p:nvPr>
        </p:nvSpPr>
        <p:spPr>
          <a:xfrm>
            <a:off x="841248" y="548640"/>
            <a:ext cx="3600860" cy="5431536"/>
          </a:xfrm>
        </p:spPr>
        <p:txBody>
          <a:bodyPr>
            <a:normAutofit/>
          </a:bodyPr>
          <a:lstStyle/>
          <a:p>
            <a:r>
              <a:rPr lang="en-US" sz="5400">
                <a:ea typeface="+mj-lt"/>
                <a:cs typeface="+mj-lt"/>
              </a:rPr>
              <a:t>Model Comparison Strategy</a:t>
            </a:r>
            <a:endParaRPr lang="en-US" sz="5400"/>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FEAAE8-B470-403A-CB01-68081C5E7197}"/>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dirty="0"/>
              <a:t>Ensemble Approach</a:t>
            </a:r>
          </a:p>
          <a:p>
            <a:r>
              <a:rPr lang="en-US" sz="2200" dirty="0">
                <a:ea typeface="+mn-lt"/>
                <a:cs typeface="+mn-lt"/>
              </a:rPr>
              <a:t>Collected predictions from individual models</a:t>
            </a:r>
            <a:endParaRPr lang="en-US" sz="2200" dirty="0"/>
          </a:p>
          <a:p>
            <a:r>
              <a:rPr lang="en-US" sz="2200" dirty="0">
                <a:ea typeface="+mn-lt"/>
                <a:cs typeface="+mn-lt"/>
              </a:rPr>
              <a:t>Used Decision Tree as an ensemble classifier</a:t>
            </a:r>
            <a:endParaRPr lang="en-US" sz="2200" dirty="0"/>
          </a:p>
          <a:p>
            <a:r>
              <a:rPr lang="en-US" sz="2200" dirty="0">
                <a:ea typeface="+mn-lt"/>
                <a:cs typeface="+mn-lt"/>
              </a:rPr>
              <a:t>Combined predictions to improve overall accuracy</a:t>
            </a:r>
            <a:endParaRPr lang="en-US" sz="2200" dirty="0"/>
          </a:p>
          <a:p>
            <a:pPr marL="0" indent="0">
              <a:buNone/>
            </a:pPr>
            <a:r>
              <a:rPr lang="en-US" sz="2200" dirty="0"/>
              <a:t>Performance Metrics</a:t>
            </a:r>
          </a:p>
          <a:p>
            <a:r>
              <a:rPr lang="en-US" sz="2200" dirty="0">
                <a:ea typeface="+mn-lt"/>
                <a:cs typeface="+mn-lt"/>
              </a:rPr>
              <a:t>Primary metric: Classification Accuracy</a:t>
            </a:r>
            <a:endParaRPr lang="en-US" sz="2200" dirty="0"/>
          </a:p>
          <a:p>
            <a:r>
              <a:rPr lang="en-US" sz="2200" dirty="0">
                <a:ea typeface="+mn-lt"/>
                <a:cs typeface="+mn-lt"/>
              </a:rPr>
              <a:t>Cross-validation for robust evaluation</a:t>
            </a:r>
            <a:endParaRPr lang="en-US" sz="2200" dirty="0"/>
          </a:p>
          <a:p>
            <a:r>
              <a:rPr lang="en-US" sz="2200" dirty="0">
                <a:ea typeface="+mn-lt"/>
                <a:cs typeface="+mn-lt"/>
              </a:rPr>
              <a:t>Hyper-parameter tuning using </a:t>
            </a:r>
            <a:r>
              <a:rPr lang="en-US" sz="2200" dirty="0" err="1">
                <a:ea typeface="+mn-lt"/>
                <a:cs typeface="+mn-lt"/>
              </a:rPr>
              <a:t>GridSearchCV</a:t>
            </a:r>
            <a:endParaRPr lang="en-US" sz="2200" dirty="0" err="1"/>
          </a:p>
          <a:p>
            <a:endParaRPr lang="en-US" sz="2200"/>
          </a:p>
        </p:txBody>
      </p:sp>
    </p:spTree>
    <p:extLst>
      <p:ext uri="{BB962C8B-B14F-4D97-AF65-F5344CB8AC3E}">
        <p14:creationId xmlns:p14="http://schemas.microsoft.com/office/powerpoint/2010/main" val="203751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1569660"/>
          </a:xfrm>
          <a:prstGeom prst="rect">
            <a:avLst/>
          </a:prstGeom>
          <a:noFill/>
        </p:spPr>
        <p:txBody>
          <a:bodyPr wrap="square" lIns="91440" tIns="45720" rIns="91440" bIns="45720" anchor="t">
            <a:spAutoFit/>
          </a:bodyPr>
          <a:lstStyle/>
          <a:p>
            <a:r>
              <a:rPr lang="en-US" sz="3200" b="1" dirty="0">
                <a:ea typeface="+mn-lt"/>
                <a:cs typeface="+mn-lt"/>
              </a:rPr>
              <a:t>Data Pre-processing </a:t>
            </a:r>
            <a:endParaRPr lang="en-US" sz="3200" dirty="0">
              <a:ea typeface="+mn-lt"/>
              <a:cs typeface="+mn-lt"/>
            </a:endParaRPr>
          </a:p>
          <a:p>
            <a:endParaRPr lang="en-US" sz="3200" b="1" dirty="0">
              <a:ea typeface="+mn-lt"/>
              <a:cs typeface="+mn-lt"/>
            </a:endParaRPr>
          </a:p>
          <a:p>
            <a:pPr lvl="0"/>
            <a:endParaRPr lang="en-US" altLang="zh-CN" sz="3200" b="1" dirty="0">
              <a:cs typeface="Arial"/>
            </a:endParaRPr>
          </a:p>
        </p:txBody>
      </p:sp>
      <p:sp>
        <p:nvSpPr>
          <p:cNvPr id="11" name="TextBox 10">
            <a:extLst>
              <a:ext uri="{FF2B5EF4-FFF2-40B4-BE49-F238E27FC236}">
                <a16:creationId xmlns:a16="http://schemas.microsoft.com/office/drawing/2014/main" id="{54CB6391-EE52-9041-6592-DA0409CA3E1E}"/>
              </a:ext>
            </a:extLst>
          </p:cNvPr>
          <p:cNvSpPr txBox="1"/>
          <p:nvPr/>
        </p:nvSpPr>
        <p:spPr>
          <a:xfrm>
            <a:off x="5155092" y="2755107"/>
            <a:ext cx="2428653" cy="1107996"/>
          </a:xfrm>
          <a:prstGeom prst="rect">
            <a:avLst/>
          </a:prstGeom>
          <a:noFill/>
        </p:spPr>
        <p:txBody>
          <a:bodyPr wrap="square" lIns="91440" tIns="45720" rIns="91440" bIns="45720" anchor="t">
            <a:spAutoFit/>
          </a:bodyPr>
          <a:lstStyle/>
          <a:p>
            <a:r>
              <a:rPr lang="en-US" sz="6600" b="1" i="0" dirty="0">
                <a:solidFill>
                  <a:srgbClr val="001D35"/>
                </a:solidFill>
                <a:effectLst/>
                <a:latin typeface="Google Sans"/>
              </a:rPr>
              <a:t>Step </a:t>
            </a:r>
            <a:r>
              <a:rPr lang="en-US" sz="6600" b="1" dirty="0">
                <a:solidFill>
                  <a:srgbClr val="001D35"/>
                </a:solidFill>
                <a:latin typeface="Google Sans"/>
              </a:rPr>
              <a:t>1</a:t>
            </a:r>
            <a:endParaRPr lang="en-US" sz="6600" dirty="0">
              <a:solidFill>
                <a:srgbClr val="0E0E0E"/>
              </a:solidFill>
              <a:effectLst/>
              <a:latin typeface=".AppleSystemUIFont"/>
            </a:endParaRPr>
          </a:p>
        </p:txBody>
      </p:sp>
    </p:spTree>
    <p:extLst>
      <p:ext uri="{BB962C8B-B14F-4D97-AF65-F5344CB8AC3E}">
        <p14:creationId xmlns:p14="http://schemas.microsoft.com/office/powerpoint/2010/main" val="14629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E766CE2-7FC4-A842-8218-2F41200A850B}"/>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BA91AA-6A8A-58DB-B9F9-CA6FA80E3101}"/>
              </a:ext>
            </a:extLst>
          </p:cNvPr>
          <p:cNvSpPr txBox="1"/>
          <p:nvPr/>
        </p:nvSpPr>
        <p:spPr>
          <a:xfrm>
            <a:off x="0" y="172463"/>
            <a:ext cx="6107906" cy="584775"/>
          </a:xfrm>
          <a:prstGeom prst="rect">
            <a:avLst/>
          </a:prstGeom>
          <a:noFill/>
        </p:spPr>
        <p:txBody>
          <a:bodyPr wrap="square" lIns="91440" tIns="45720" rIns="91440" bIns="45720" anchor="t">
            <a:spAutoFit/>
          </a:bodyPr>
          <a:lstStyle/>
          <a:p>
            <a:r>
              <a:rPr lang="en-US" sz="3200" b="1" dirty="0">
                <a:ea typeface="+mn-lt"/>
                <a:cs typeface="Arial"/>
              </a:rPr>
              <a:t>Data Pre-processing </a:t>
            </a:r>
            <a:endParaRPr lang="en-US" sz="3200" b="1" dirty="0">
              <a:cs typeface="Arial"/>
            </a:endParaRPr>
          </a:p>
        </p:txBody>
      </p:sp>
      <p:pic>
        <p:nvPicPr>
          <p:cNvPr id="7" name="Picture 6">
            <a:extLst>
              <a:ext uri="{FF2B5EF4-FFF2-40B4-BE49-F238E27FC236}">
                <a16:creationId xmlns:a16="http://schemas.microsoft.com/office/drawing/2014/main" id="{A6A5D3BF-45D0-0796-F563-C6DF29342DD7}"/>
              </a:ext>
            </a:extLst>
          </p:cNvPr>
          <p:cNvPicPr>
            <a:picLocks noChangeAspect="1"/>
          </p:cNvPicPr>
          <p:nvPr/>
        </p:nvPicPr>
        <p:blipFill>
          <a:blip r:embed="rId2"/>
          <a:stretch>
            <a:fillRect/>
          </a:stretch>
        </p:blipFill>
        <p:spPr>
          <a:xfrm>
            <a:off x="195262" y="1136579"/>
            <a:ext cx="7772400" cy="4584842"/>
          </a:xfrm>
          <a:prstGeom prst="rect">
            <a:avLst/>
          </a:prstGeom>
        </p:spPr>
      </p:pic>
      <p:sp>
        <p:nvSpPr>
          <p:cNvPr id="8" name="Rounded Rectangle 7">
            <a:extLst>
              <a:ext uri="{FF2B5EF4-FFF2-40B4-BE49-F238E27FC236}">
                <a16:creationId xmlns:a16="http://schemas.microsoft.com/office/drawing/2014/main" id="{81180D08-DC10-50A2-6357-F93696954E1A}"/>
              </a:ext>
            </a:extLst>
          </p:cNvPr>
          <p:cNvSpPr/>
          <p:nvPr/>
        </p:nvSpPr>
        <p:spPr>
          <a:xfrm>
            <a:off x="767951" y="3050381"/>
            <a:ext cx="6547249" cy="1164432"/>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number of different colored squares&#10;&#10;Description automatically generated with medium confidence">
            <a:extLst>
              <a:ext uri="{FF2B5EF4-FFF2-40B4-BE49-F238E27FC236}">
                <a16:creationId xmlns:a16="http://schemas.microsoft.com/office/drawing/2014/main" id="{59D9B150-74B0-8122-7F21-8927B9F04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486" y="1399782"/>
            <a:ext cx="3301197" cy="1650599"/>
          </a:xfrm>
          <a:prstGeom prst="rect">
            <a:avLst/>
          </a:prstGeom>
          <a:ln>
            <a:solidFill>
              <a:schemeClr val="bg1"/>
            </a:solidFill>
          </a:ln>
        </p:spPr>
      </p:pic>
      <p:sp>
        <p:nvSpPr>
          <p:cNvPr id="10" name="TextBox 9">
            <a:extLst>
              <a:ext uri="{FF2B5EF4-FFF2-40B4-BE49-F238E27FC236}">
                <a16:creationId xmlns:a16="http://schemas.microsoft.com/office/drawing/2014/main" id="{93E30CD6-D29B-2EA0-B75B-F1AA26F90E64}"/>
              </a:ext>
            </a:extLst>
          </p:cNvPr>
          <p:cNvSpPr txBox="1"/>
          <p:nvPr/>
        </p:nvSpPr>
        <p:spPr>
          <a:xfrm>
            <a:off x="8622898" y="3320415"/>
            <a:ext cx="3000375" cy="646331"/>
          </a:xfrm>
          <a:prstGeom prst="rect">
            <a:avLst/>
          </a:prstGeom>
          <a:noFill/>
        </p:spPr>
        <p:txBody>
          <a:bodyPr wrap="square" rtlCol="0">
            <a:spAutoFit/>
          </a:bodyPr>
          <a:lstStyle/>
          <a:p>
            <a:pPr algn="ctr"/>
            <a:r>
              <a:rPr lang="en-US"/>
              <a:t>IQR</a:t>
            </a:r>
            <a:r>
              <a:rPr lang="zh-CN" altLang="en-US"/>
              <a:t> </a:t>
            </a:r>
            <a:r>
              <a:rPr lang="en-US" altLang="zh-CN"/>
              <a:t>Method</a:t>
            </a:r>
          </a:p>
          <a:p>
            <a:pPr algn="ctr"/>
            <a:r>
              <a:rPr lang="en-US">
                <a:solidFill>
                  <a:srgbClr val="CF8E6D"/>
                </a:solidFill>
                <a:effectLst/>
              </a:rPr>
              <a:t>import </a:t>
            </a:r>
            <a:r>
              <a:rPr lang="en-US" err="1">
                <a:solidFill>
                  <a:srgbClr val="BCBEC4"/>
                </a:solidFill>
                <a:effectLst/>
              </a:rPr>
              <a:t>numpy</a:t>
            </a:r>
            <a:r>
              <a:rPr lang="en-US">
                <a:solidFill>
                  <a:srgbClr val="BCBEC4"/>
                </a:solidFill>
                <a:effectLst/>
              </a:rPr>
              <a:t> </a:t>
            </a:r>
            <a:r>
              <a:rPr lang="en-US">
                <a:solidFill>
                  <a:srgbClr val="CF8E6D"/>
                </a:solidFill>
                <a:effectLst/>
              </a:rPr>
              <a:t>as </a:t>
            </a:r>
            <a:r>
              <a:rPr lang="en-US">
                <a:solidFill>
                  <a:srgbClr val="BCBEC4"/>
                </a:solidFill>
                <a:effectLst/>
              </a:rPr>
              <a:t>np</a:t>
            </a:r>
          </a:p>
        </p:txBody>
      </p:sp>
      <p:sp>
        <p:nvSpPr>
          <p:cNvPr id="11" name="TextBox 10">
            <a:extLst>
              <a:ext uri="{FF2B5EF4-FFF2-40B4-BE49-F238E27FC236}">
                <a16:creationId xmlns:a16="http://schemas.microsoft.com/office/drawing/2014/main" id="{64005B4B-CDC9-36EB-A244-81FFF6B94F55}"/>
              </a:ext>
            </a:extLst>
          </p:cNvPr>
          <p:cNvSpPr txBox="1"/>
          <p:nvPr/>
        </p:nvSpPr>
        <p:spPr>
          <a:xfrm>
            <a:off x="8695541" y="4798091"/>
            <a:ext cx="3301197" cy="923330"/>
          </a:xfrm>
          <a:prstGeom prst="rect">
            <a:avLst/>
          </a:prstGeom>
          <a:noFill/>
        </p:spPr>
        <p:txBody>
          <a:bodyPr wrap="square" rtlCol="0">
            <a:spAutoFit/>
          </a:bodyPr>
          <a:lstStyle/>
          <a:p>
            <a:pPr algn="ctr"/>
            <a:r>
              <a:rPr lang="en-US" altLang="zh-CN"/>
              <a:t>Imputer</a:t>
            </a:r>
            <a:r>
              <a:rPr lang="zh-CN" altLang="en-US"/>
              <a:t> </a:t>
            </a:r>
            <a:r>
              <a:rPr lang="en-US" altLang="zh-CN"/>
              <a:t>Method</a:t>
            </a:r>
          </a:p>
          <a:p>
            <a:pPr algn="ctr"/>
            <a:r>
              <a:rPr lang="en-US">
                <a:solidFill>
                  <a:srgbClr val="CF8E6D"/>
                </a:solidFill>
                <a:effectLst/>
              </a:rPr>
              <a:t>from </a:t>
            </a:r>
            <a:r>
              <a:rPr lang="en-US" err="1">
                <a:solidFill>
                  <a:srgbClr val="BCBEC4"/>
                </a:solidFill>
                <a:effectLst/>
              </a:rPr>
              <a:t>sklearn.impute</a:t>
            </a:r>
            <a:r>
              <a:rPr lang="en-US">
                <a:solidFill>
                  <a:srgbClr val="BCBEC4"/>
                </a:solidFill>
                <a:effectLst/>
              </a:rPr>
              <a:t> </a:t>
            </a:r>
            <a:r>
              <a:rPr lang="en-US">
                <a:solidFill>
                  <a:srgbClr val="CF8E6D"/>
                </a:solidFill>
                <a:effectLst/>
              </a:rPr>
              <a:t>import </a:t>
            </a:r>
            <a:r>
              <a:rPr lang="en-US" err="1">
                <a:solidFill>
                  <a:srgbClr val="BCBEC4"/>
                </a:solidFill>
                <a:effectLst/>
              </a:rPr>
              <a:t>IterativeImputer</a:t>
            </a:r>
            <a:endParaRPr lang="en-US">
              <a:solidFill>
                <a:srgbClr val="BCBEC4"/>
              </a:solidFill>
              <a:effectLst/>
            </a:endParaRPr>
          </a:p>
        </p:txBody>
      </p:sp>
      <p:sp>
        <p:nvSpPr>
          <p:cNvPr id="14" name="Rounded Rectangle 13">
            <a:extLst>
              <a:ext uri="{FF2B5EF4-FFF2-40B4-BE49-F238E27FC236}">
                <a16:creationId xmlns:a16="http://schemas.microsoft.com/office/drawing/2014/main" id="{C76E25F3-1C30-FAE8-FC5D-C35CBE78F5D8}"/>
              </a:ext>
            </a:extLst>
          </p:cNvPr>
          <p:cNvSpPr/>
          <p:nvPr/>
        </p:nvSpPr>
        <p:spPr>
          <a:xfrm>
            <a:off x="448864" y="4542340"/>
            <a:ext cx="6547249" cy="1164432"/>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FD10FCA-181D-E549-7B16-DE1FDB850AAD}"/>
              </a:ext>
            </a:extLst>
          </p:cNvPr>
          <p:cNvPicPr>
            <a:picLocks noChangeAspect="1"/>
          </p:cNvPicPr>
          <p:nvPr/>
        </p:nvPicPr>
        <p:blipFill>
          <a:blip r:embed="rId4"/>
          <a:stretch>
            <a:fillRect/>
          </a:stretch>
        </p:blipFill>
        <p:spPr>
          <a:xfrm>
            <a:off x="195262" y="5847337"/>
            <a:ext cx="5219700" cy="838200"/>
          </a:xfrm>
          <a:prstGeom prst="rect">
            <a:avLst/>
          </a:prstGeom>
        </p:spPr>
      </p:pic>
      <p:sp>
        <p:nvSpPr>
          <p:cNvPr id="5" name="TextBox 4">
            <a:extLst>
              <a:ext uri="{FF2B5EF4-FFF2-40B4-BE49-F238E27FC236}">
                <a16:creationId xmlns:a16="http://schemas.microsoft.com/office/drawing/2014/main" id="{1BED987E-001C-84DF-B4F9-EA93FBF56631}"/>
              </a:ext>
            </a:extLst>
          </p:cNvPr>
          <p:cNvSpPr txBox="1"/>
          <p:nvPr/>
        </p:nvSpPr>
        <p:spPr>
          <a:xfrm>
            <a:off x="5588421" y="6081771"/>
            <a:ext cx="6185262" cy="369332"/>
          </a:xfrm>
          <a:prstGeom prst="rect">
            <a:avLst/>
          </a:prstGeom>
          <a:noFill/>
        </p:spPr>
        <p:txBody>
          <a:bodyPr wrap="square" lIns="91440" tIns="45720" rIns="91440" bIns="45720" anchor="t">
            <a:spAutoFit/>
          </a:bodyPr>
          <a:lstStyle/>
          <a:p>
            <a:r>
              <a:rPr lang="en-US" b="1" dirty="0">
                <a:solidFill>
                  <a:srgbClr val="FF0000"/>
                </a:solidFill>
              </a:rPr>
              <a:t>One-hot Encoding </a:t>
            </a:r>
            <a:r>
              <a:rPr lang="en-US" b="1" dirty="0"/>
              <a:t>for Step 5</a:t>
            </a:r>
          </a:p>
        </p:txBody>
      </p:sp>
    </p:spTree>
    <p:extLst>
      <p:ext uri="{BB962C8B-B14F-4D97-AF65-F5344CB8AC3E}">
        <p14:creationId xmlns:p14="http://schemas.microsoft.com/office/powerpoint/2010/main" val="120700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1569660"/>
          </a:xfrm>
          <a:prstGeom prst="rect">
            <a:avLst/>
          </a:prstGeom>
          <a:noFill/>
        </p:spPr>
        <p:txBody>
          <a:bodyPr wrap="square" lIns="91440" tIns="45720" rIns="91440" bIns="45720" anchor="t">
            <a:spAutoFit/>
          </a:bodyPr>
          <a:lstStyle/>
          <a:p>
            <a:r>
              <a:rPr lang="en-US" sz="3200" b="1" dirty="0">
                <a:ea typeface="+mn-lt"/>
                <a:cs typeface="+mn-lt"/>
              </a:rPr>
              <a:t>Generating Labels</a:t>
            </a:r>
            <a:endParaRPr lang="en-US" sz="3200" dirty="0">
              <a:ea typeface="+mn-lt"/>
              <a:cs typeface="+mn-lt"/>
            </a:endParaRPr>
          </a:p>
          <a:p>
            <a:endParaRPr lang="en-US" sz="3200" b="1" dirty="0">
              <a:ea typeface="+mn-lt"/>
              <a:cs typeface="+mn-lt"/>
            </a:endParaRPr>
          </a:p>
          <a:p>
            <a:pPr lvl="0"/>
            <a:endParaRPr lang="en-US" altLang="zh-CN" sz="3200" b="1" dirty="0">
              <a:cs typeface="Arial"/>
            </a:endParaRPr>
          </a:p>
        </p:txBody>
      </p:sp>
      <p:sp>
        <p:nvSpPr>
          <p:cNvPr id="11" name="TextBox 10">
            <a:extLst>
              <a:ext uri="{FF2B5EF4-FFF2-40B4-BE49-F238E27FC236}">
                <a16:creationId xmlns:a16="http://schemas.microsoft.com/office/drawing/2014/main" id="{54CB6391-EE52-9041-6592-DA0409CA3E1E}"/>
              </a:ext>
            </a:extLst>
          </p:cNvPr>
          <p:cNvSpPr txBox="1"/>
          <p:nvPr/>
        </p:nvSpPr>
        <p:spPr>
          <a:xfrm>
            <a:off x="5155092" y="2755107"/>
            <a:ext cx="2428653" cy="1107996"/>
          </a:xfrm>
          <a:prstGeom prst="rect">
            <a:avLst/>
          </a:prstGeom>
          <a:noFill/>
        </p:spPr>
        <p:txBody>
          <a:bodyPr wrap="square" lIns="91440" tIns="45720" rIns="91440" bIns="45720" anchor="t">
            <a:spAutoFit/>
          </a:bodyPr>
          <a:lstStyle/>
          <a:p>
            <a:r>
              <a:rPr lang="en-US" sz="6600" b="1" i="0" dirty="0">
                <a:solidFill>
                  <a:srgbClr val="001D35"/>
                </a:solidFill>
                <a:effectLst/>
                <a:latin typeface="Google Sans"/>
              </a:rPr>
              <a:t>Step </a:t>
            </a:r>
            <a:r>
              <a:rPr lang="en-US" sz="6600" b="1" dirty="0">
                <a:solidFill>
                  <a:srgbClr val="001D35"/>
                </a:solidFill>
                <a:latin typeface="Google Sans"/>
              </a:rPr>
              <a:t>2</a:t>
            </a:r>
            <a:endParaRPr lang="en-US" sz="6600" dirty="0">
              <a:solidFill>
                <a:srgbClr val="0E0E0E"/>
              </a:solidFill>
              <a:effectLst/>
              <a:latin typeface=".AppleSystemUIFont"/>
            </a:endParaRPr>
          </a:p>
        </p:txBody>
      </p:sp>
    </p:spTree>
    <p:extLst>
      <p:ext uri="{BB962C8B-B14F-4D97-AF65-F5344CB8AC3E}">
        <p14:creationId xmlns:p14="http://schemas.microsoft.com/office/powerpoint/2010/main" val="166926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683ED-2100-CFB0-75A7-B347E5E7D6E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F7348B-62CA-8371-BAEB-3D7AFA9A8177}"/>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FDC289-2E44-B24F-0F07-CA29CFD5EC21}"/>
              </a:ext>
            </a:extLst>
          </p:cNvPr>
          <p:cNvSpPr txBox="1"/>
          <p:nvPr/>
        </p:nvSpPr>
        <p:spPr>
          <a:xfrm>
            <a:off x="0" y="172463"/>
            <a:ext cx="6107906" cy="584775"/>
          </a:xfrm>
          <a:prstGeom prst="rect">
            <a:avLst/>
          </a:prstGeom>
          <a:noFill/>
        </p:spPr>
        <p:txBody>
          <a:bodyPr wrap="square">
            <a:spAutoFit/>
          </a:bodyPr>
          <a:lstStyle/>
          <a:p>
            <a:pPr lvl="0"/>
            <a:r>
              <a:rPr lang="en-US" sz="3200" b="1">
                <a:effectLst/>
                <a:latin typeface="Aptos" panose="020B0004020202020204" pitchFamily="34" charset="0"/>
                <a:ea typeface="Aptos" panose="020B0004020202020204" pitchFamily="34" charset="0"/>
                <a:cs typeface="Arial" panose="020B0604020202020204" pitchFamily="34" charset="0"/>
              </a:rPr>
              <a:t>Generating Labels</a:t>
            </a:r>
            <a:endParaRPr lang="en-US" sz="3200" b="1"/>
          </a:p>
        </p:txBody>
      </p:sp>
      <p:sp>
        <p:nvSpPr>
          <p:cNvPr id="8" name="Rounded Rectangle 7">
            <a:extLst>
              <a:ext uri="{FF2B5EF4-FFF2-40B4-BE49-F238E27FC236}">
                <a16:creationId xmlns:a16="http://schemas.microsoft.com/office/drawing/2014/main" id="{8A36B8E9-94ED-BD54-B708-F4D93C49CA77}"/>
              </a:ext>
            </a:extLst>
          </p:cNvPr>
          <p:cNvSpPr/>
          <p:nvPr/>
        </p:nvSpPr>
        <p:spPr>
          <a:xfrm>
            <a:off x="222835" y="2738199"/>
            <a:ext cx="6547249" cy="1650598"/>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D37516-10E9-F7EF-3627-22125C0917BD}"/>
              </a:ext>
            </a:extLst>
          </p:cNvPr>
          <p:cNvSpPr txBox="1"/>
          <p:nvPr/>
        </p:nvSpPr>
        <p:spPr>
          <a:xfrm>
            <a:off x="8761264" y="1360576"/>
            <a:ext cx="3000375" cy="400110"/>
          </a:xfrm>
          <a:prstGeom prst="rect">
            <a:avLst/>
          </a:prstGeom>
          <a:noFill/>
        </p:spPr>
        <p:txBody>
          <a:bodyPr wrap="square" rtlCol="0">
            <a:spAutoFit/>
          </a:bodyPr>
          <a:lstStyle/>
          <a:p>
            <a:pPr algn="ctr"/>
            <a:r>
              <a:rPr lang="en-US" sz="2000" b="1" kern="100">
                <a:effectLst/>
                <a:latin typeface="Aptos" panose="020B0004020202020204" pitchFamily="34" charset="0"/>
                <a:ea typeface="Aptos" panose="020B0004020202020204" pitchFamily="34" charset="0"/>
                <a:cs typeface="Arial" panose="020B0604020202020204" pitchFamily="34" charset="0"/>
              </a:rPr>
              <a:t>Use </a:t>
            </a:r>
            <a:r>
              <a:rPr lang="en-US" sz="2000" b="1" kern="100">
                <a:solidFill>
                  <a:srgbClr val="C00000"/>
                </a:solidFill>
                <a:effectLst/>
                <a:latin typeface="Aptos" panose="020B0004020202020204" pitchFamily="34" charset="0"/>
                <a:ea typeface="Aptos" panose="020B0004020202020204" pitchFamily="34" charset="0"/>
                <a:cs typeface="Arial" panose="020B0604020202020204" pitchFamily="34" charset="0"/>
              </a:rPr>
              <a:t>K-means</a:t>
            </a:r>
            <a:r>
              <a:rPr lang="en-US" sz="2000" b="1" kern="100">
                <a:effectLst/>
                <a:latin typeface="Aptos" panose="020B0004020202020204" pitchFamily="34" charset="0"/>
                <a:ea typeface="Aptos" panose="020B0004020202020204" pitchFamily="34" charset="0"/>
                <a:cs typeface="Arial" panose="020B0604020202020204" pitchFamily="34" charset="0"/>
              </a:rPr>
              <a:t> clustering</a:t>
            </a:r>
            <a:endParaRPr lang="en-US" sz="2000" b="1">
              <a:solidFill>
                <a:srgbClr val="BCBEC4"/>
              </a:solidFill>
              <a:effectLst/>
            </a:endParaRPr>
          </a:p>
        </p:txBody>
      </p:sp>
      <p:pic>
        <p:nvPicPr>
          <p:cNvPr id="3" name="Picture 2">
            <a:extLst>
              <a:ext uri="{FF2B5EF4-FFF2-40B4-BE49-F238E27FC236}">
                <a16:creationId xmlns:a16="http://schemas.microsoft.com/office/drawing/2014/main" id="{A59A0BC4-3DCF-2FE2-E304-71D5570F1091}"/>
              </a:ext>
            </a:extLst>
          </p:cNvPr>
          <p:cNvPicPr>
            <a:picLocks noChangeAspect="1"/>
          </p:cNvPicPr>
          <p:nvPr/>
        </p:nvPicPr>
        <p:blipFill>
          <a:blip r:embed="rId2"/>
          <a:stretch>
            <a:fillRect/>
          </a:stretch>
        </p:blipFill>
        <p:spPr>
          <a:xfrm>
            <a:off x="8341622" y="1913047"/>
            <a:ext cx="3850378" cy="3031906"/>
          </a:xfrm>
          <a:prstGeom prst="rect">
            <a:avLst/>
          </a:prstGeom>
        </p:spPr>
      </p:pic>
      <p:pic>
        <p:nvPicPr>
          <p:cNvPr id="2" name="Picture 1">
            <a:extLst>
              <a:ext uri="{FF2B5EF4-FFF2-40B4-BE49-F238E27FC236}">
                <a16:creationId xmlns:a16="http://schemas.microsoft.com/office/drawing/2014/main" id="{05536CAB-4222-7D73-B705-8F71BF1C9464}"/>
              </a:ext>
            </a:extLst>
          </p:cNvPr>
          <p:cNvPicPr>
            <a:picLocks noChangeAspect="1"/>
          </p:cNvPicPr>
          <p:nvPr/>
        </p:nvPicPr>
        <p:blipFill>
          <a:blip r:embed="rId3"/>
          <a:stretch>
            <a:fillRect/>
          </a:stretch>
        </p:blipFill>
        <p:spPr>
          <a:xfrm>
            <a:off x="46236" y="1360576"/>
            <a:ext cx="8473189" cy="3437489"/>
          </a:xfrm>
          <a:prstGeom prst="rect">
            <a:avLst/>
          </a:prstGeom>
        </p:spPr>
      </p:pic>
    </p:spTree>
    <p:extLst>
      <p:ext uri="{BB962C8B-B14F-4D97-AF65-F5344CB8AC3E}">
        <p14:creationId xmlns:p14="http://schemas.microsoft.com/office/powerpoint/2010/main" val="1037854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1077218"/>
          </a:xfrm>
          <a:prstGeom prst="rect">
            <a:avLst/>
          </a:prstGeom>
          <a:noFill/>
        </p:spPr>
        <p:txBody>
          <a:bodyPr wrap="square" lIns="91440" tIns="45720" rIns="91440" bIns="45720" anchor="t">
            <a:spAutoFit/>
          </a:bodyPr>
          <a:lstStyle/>
          <a:p>
            <a:r>
              <a:rPr lang="en-US" sz="3200" b="1" dirty="0">
                <a:ea typeface="+mn-lt"/>
                <a:cs typeface="+mn-lt"/>
              </a:rPr>
              <a:t>Feature Extraction</a:t>
            </a:r>
            <a:endParaRPr lang="en-US" sz="3200" dirty="0">
              <a:ea typeface="+mn-lt"/>
              <a:cs typeface="+mn-lt"/>
            </a:endParaRPr>
          </a:p>
          <a:p>
            <a:pPr lvl="0"/>
            <a:endParaRPr lang="en-US" altLang="zh-CN" sz="3200" b="1" dirty="0">
              <a:cs typeface="Arial"/>
            </a:endParaRPr>
          </a:p>
        </p:txBody>
      </p:sp>
      <p:sp>
        <p:nvSpPr>
          <p:cNvPr id="11" name="TextBox 10">
            <a:extLst>
              <a:ext uri="{FF2B5EF4-FFF2-40B4-BE49-F238E27FC236}">
                <a16:creationId xmlns:a16="http://schemas.microsoft.com/office/drawing/2014/main" id="{54CB6391-EE52-9041-6592-DA0409CA3E1E}"/>
              </a:ext>
            </a:extLst>
          </p:cNvPr>
          <p:cNvSpPr txBox="1"/>
          <p:nvPr/>
        </p:nvSpPr>
        <p:spPr>
          <a:xfrm>
            <a:off x="5155092" y="2755107"/>
            <a:ext cx="2428653" cy="1107996"/>
          </a:xfrm>
          <a:prstGeom prst="rect">
            <a:avLst/>
          </a:prstGeom>
          <a:noFill/>
        </p:spPr>
        <p:txBody>
          <a:bodyPr wrap="square" lIns="91440" tIns="45720" rIns="91440" bIns="45720" anchor="t">
            <a:spAutoFit/>
          </a:bodyPr>
          <a:lstStyle/>
          <a:p>
            <a:r>
              <a:rPr lang="en-US" sz="6600" b="1" i="0" dirty="0">
                <a:solidFill>
                  <a:srgbClr val="001D35"/>
                </a:solidFill>
                <a:effectLst/>
                <a:latin typeface="Google Sans"/>
              </a:rPr>
              <a:t>Step </a:t>
            </a:r>
            <a:r>
              <a:rPr lang="en-US" sz="6600" b="1" dirty="0">
                <a:solidFill>
                  <a:srgbClr val="001D35"/>
                </a:solidFill>
                <a:latin typeface="Google Sans"/>
              </a:rPr>
              <a:t>3</a:t>
            </a:r>
            <a:endParaRPr lang="en-US" sz="6600" dirty="0">
              <a:solidFill>
                <a:srgbClr val="0E0E0E"/>
              </a:solidFill>
              <a:effectLst/>
              <a:latin typeface=".AppleSystemUIFont"/>
            </a:endParaRPr>
          </a:p>
        </p:txBody>
      </p:sp>
    </p:spTree>
    <p:extLst>
      <p:ext uri="{BB962C8B-B14F-4D97-AF65-F5344CB8AC3E}">
        <p14:creationId xmlns:p14="http://schemas.microsoft.com/office/powerpoint/2010/main" val="168694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0595F-7D15-E404-E0AC-7DD033E8631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A55E885-B99C-1770-4380-601A1E92A45C}"/>
              </a:ext>
            </a:extLst>
          </p:cNvPr>
          <p:cNvPicPr>
            <a:picLocks noChangeAspect="1"/>
          </p:cNvPicPr>
          <p:nvPr/>
        </p:nvPicPr>
        <p:blipFill>
          <a:blip r:embed="rId2"/>
          <a:srcRect r="15763"/>
          <a:stretch/>
        </p:blipFill>
        <p:spPr>
          <a:xfrm>
            <a:off x="155375" y="997813"/>
            <a:ext cx="6547249" cy="5269568"/>
          </a:xfrm>
          <a:prstGeom prst="rect">
            <a:avLst/>
          </a:prstGeom>
        </p:spPr>
      </p:pic>
      <p:cxnSp>
        <p:nvCxnSpPr>
          <p:cNvPr id="4" name="Straight Connector 3">
            <a:extLst>
              <a:ext uri="{FF2B5EF4-FFF2-40B4-BE49-F238E27FC236}">
                <a16:creationId xmlns:a16="http://schemas.microsoft.com/office/drawing/2014/main" id="{BA7FDB53-88F1-200D-199C-DB7BD296CCC4}"/>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CFB1183-821C-D23D-96D4-269F39AF560F}"/>
              </a:ext>
            </a:extLst>
          </p:cNvPr>
          <p:cNvSpPr txBox="1"/>
          <p:nvPr/>
        </p:nvSpPr>
        <p:spPr>
          <a:xfrm>
            <a:off x="0" y="172463"/>
            <a:ext cx="6107906" cy="584775"/>
          </a:xfrm>
          <a:prstGeom prst="rect">
            <a:avLst/>
          </a:prstGeom>
          <a:noFill/>
        </p:spPr>
        <p:txBody>
          <a:bodyPr wrap="square">
            <a:spAutoFit/>
          </a:bodyPr>
          <a:lstStyle/>
          <a:p>
            <a:pPr lvl="0"/>
            <a:r>
              <a:rPr lang="en-US" sz="3200" b="1">
                <a:effectLst/>
                <a:latin typeface="Aptos" panose="020B0004020202020204" pitchFamily="34" charset="0"/>
                <a:ea typeface="Aptos" panose="020B0004020202020204" pitchFamily="34" charset="0"/>
                <a:cs typeface="Arial" panose="020B0604020202020204" pitchFamily="34" charset="0"/>
              </a:rPr>
              <a:t>Feature Extraction</a:t>
            </a:r>
            <a:endParaRPr lang="en-US" sz="3200" b="1"/>
          </a:p>
        </p:txBody>
      </p:sp>
      <p:sp>
        <p:nvSpPr>
          <p:cNvPr id="8" name="Rounded Rectangle 7">
            <a:extLst>
              <a:ext uri="{FF2B5EF4-FFF2-40B4-BE49-F238E27FC236}">
                <a16:creationId xmlns:a16="http://schemas.microsoft.com/office/drawing/2014/main" id="{494927E8-B59D-8FB7-073D-E945E46F8ED9}"/>
              </a:ext>
            </a:extLst>
          </p:cNvPr>
          <p:cNvSpPr/>
          <p:nvPr/>
        </p:nvSpPr>
        <p:spPr>
          <a:xfrm>
            <a:off x="339326" y="1733444"/>
            <a:ext cx="5591211" cy="452544"/>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9DDEBDF-8062-6AE9-189E-B6E26FB55701}"/>
              </a:ext>
            </a:extLst>
          </p:cNvPr>
          <p:cNvSpPr/>
          <p:nvPr/>
        </p:nvSpPr>
        <p:spPr>
          <a:xfrm>
            <a:off x="339326" y="3644468"/>
            <a:ext cx="5591211" cy="1164432"/>
          </a:xfrm>
          <a:prstGeom prst="roundRect">
            <a:avLst/>
          </a:prstGeom>
          <a:solidFill>
            <a:srgbClr val="156082">
              <a:alpha val="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6441F6-79B8-D4BA-729A-057D7D13741C}"/>
              </a:ext>
            </a:extLst>
          </p:cNvPr>
          <p:cNvSpPr txBox="1"/>
          <p:nvPr/>
        </p:nvSpPr>
        <p:spPr>
          <a:xfrm>
            <a:off x="6096000" y="819518"/>
            <a:ext cx="3924898" cy="400110"/>
          </a:xfrm>
          <a:prstGeom prst="rect">
            <a:avLst/>
          </a:prstGeom>
          <a:noFill/>
        </p:spPr>
        <p:txBody>
          <a:bodyPr wrap="square" rtlCol="0">
            <a:spAutoFit/>
          </a:bodyPr>
          <a:lstStyle/>
          <a:p>
            <a:pPr algn="ctr"/>
            <a:r>
              <a:rPr lang="en-US" altLang="zh-CN" sz="2000" b="1" kern="100">
                <a:latin typeface="Aptos" panose="020B0004020202020204" pitchFamily="34" charset="0"/>
                <a:cs typeface="Arial" panose="020B0604020202020204" pitchFamily="34" charset="0"/>
              </a:rPr>
              <a:t>Using</a:t>
            </a:r>
            <a:r>
              <a:rPr lang="zh-CN" altLang="en-US" sz="2000" b="1" kern="100">
                <a:latin typeface="Aptos" panose="020B0004020202020204" pitchFamily="34" charset="0"/>
                <a:cs typeface="Arial" panose="020B0604020202020204" pitchFamily="34" charset="0"/>
              </a:rPr>
              <a:t> </a:t>
            </a:r>
            <a:r>
              <a:rPr lang="en-US" altLang="zh-CN" sz="2000" b="1" kern="100">
                <a:solidFill>
                  <a:srgbClr val="C00000"/>
                </a:solidFill>
                <a:latin typeface="Aptos" panose="020B0004020202020204" pitchFamily="34" charset="0"/>
                <a:cs typeface="Arial" panose="020B0604020202020204" pitchFamily="34" charset="0"/>
              </a:rPr>
              <a:t>PCA</a:t>
            </a:r>
            <a:r>
              <a:rPr lang="zh-CN" altLang="en-US" sz="2000" b="1" kern="100">
                <a:latin typeface="Aptos" panose="020B0004020202020204" pitchFamily="34" charset="0"/>
                <a:cs typeface="Arial" panose="020B0604020202020204" pitchFamily="34" charset="0"/>
              </a:rPr>
              <a:t> </a:t>
            </a:r>
            <a:r>
              <a:rPr lang="en-US" altLang="zh-CN" sz="2000" b="1" kern="100">
                <a:latin typeface="Aptos" panose="020B0004020202020204" pitchFamily="34" charset="0"/>
                <a:cs typeface="Arial" panose="020B0604020202020204" pitchFamily="34" charset="0"/>
              </a:rPr>
              <a:t>method</a:t>
            </a:r>
            <a:endParaRPr lang="en-US" sz="2000" b="1">
              <a:effectLst/>
            </a:endParaRPr>
          </a:p>
        </p:txBody>
      </p:sp>
      <p:pic>
        <p:nvPicPr>
          <p:cNvPr id="19" name="Picture 18">
            <a:extLst>
              <a:ext uri="{FF2B5EF4-FFF2-40B4-BE49-F238E27FC236}">
                <a16:creationId xmlns:a16="http://schemas.microsoft.com/office/drawing/2014/main" id="{2E259AEF-2022-4854-A430-7876C52A6B84}"/>
              </a:ext>
            </a:extLst>
          </p:cNvPr>
          <p:cNvPicPr>
            <a:picLocks noChangeAspect="1"/>
          </p:cNvPicPr>
          <p:nvPr/>
        </p:nvPicPr>
        <p:blipFill>
          <a:blip r:embed="rId3"/>
          <a:stretch>
            <a:fillRect/>
          </a:stretch>
        </p:blipFill>
        <p:spPr>
          <a:xfrm>
            <a:off x="6899962" y="1173630"/>
            <a:ext cx="5292038" cy="2024716"/>
          </a:xfrm>
          <a:prstGeom prst="rect">
            <a:avLst/>
          </a:prstGeom>
        </p:spPr>
      </p:pic>
      <p:sp>
        <p:nvSpPr>
          <p:cNvPr id="21" name="TextBox 20">
            <a:extLst>
              <a:ext uri="{FF2B5EF4-FFF2-40B4-BE49-F238E27FC236}">
                <a16:creationId xmlns:a16="http://schemas.microsoft.com/office/drawing/2014/main" id="{79EA0C76-A90D-3AF3-FEE8-3436AB6D04D8}"/>
              </a:ext>
            </a:extLst>
          </p:cNvPr>
          <p:cNvSpPr txBox="1"/>
          <p:nvPr/>
        </p:nvSpPr>
        <p:spPr>
          <a:xfrm>
            <a:off x="6886575" y="3170166"/>
            <a:ext cx="5150050" cy="3616118"/>
          </a:xfrm>
          <a:prstGeom prst="rect">
            <a:avLst/>
          </a:prstGeom>
          <a:noFill/>
        </p:spPr>
        <p:txBody>
          <a:bodyPr wrap="square">
            <a:spAutoFit/>
          </a:bodyPr>
          <a:lstStyle/>
          <a:p>
            <a:pPr>
              <a:lnSpc>
                <a:spcPct val="150000"/>
              </a:lnSpc>
              <a:buFont typeface="Arial" panose="020B0604020202020204" pitchFamily="34" charset="0"/>
              <a:buChar char="•"/>
            </a:pPr>
            <a:r>
              <a:rPr lang="en-US" sz="1400" b="1"/>
              <a:t>PC1 (Principal Component 1)</a:t>
            </a:r>
            <a:r>
              <a:rPr lang="en-US" sz="1400"/>
              <a:t>:</a:t>
            </a:r>
            <a:r>
              <a:rPr lang="zh-CN" altLang="en-US" sz="1400"/>
              <a:t> </a:t>
            </a:r>
            <a:r>
              <a:rPr lang="en-US" altLang="zh-CN" sz="1400"/>
              <a:t>It</a:t>
            </a:r>
            <a:r>
              <a:rPr lang="en-US" sz="1400"/>
              <a:t> has relatively strong positive loadings for </a:t>
            </a:r>
            <a:r>
              <a:rPr lang="en-US" sz="1400" b="1"/>
              <a:t>Glucose</a:t>
            </a:r>
            <a:r>
              <a:rPr lang="en-US" sz="1400"/>
              <a:t>, </a:t>
            </a:r>
            <a:r>
              <a:rPr lang="en-US" sz="1400" b="1"/>
              <a:t>Pregnancies</a:t>
            </a:r>
            <a:r>
              <a:rPr lang="en-US" sz="1400"/>
              <a:t>, and </a:t>
            </a:r>
            <a:r>
              <a:rPr lang="en-US" sz="1400" b="1" err="1"/>
              <a:t>BloodPressure</a:t>
            </a:r>
            <a:r>
              <a:rPr lang="en-US" sz="1400"/>
              <a:t>. </a:t>
            </a:r>
            <a:r>
              <a:rPr lang="en-US" sz="1400" b="1"/>
              <a:t>Age</a:t>
            </a:r>
            <a:r>
              <a:rPr lang="en-US" sz="1400"/>
              <a:t> also has a moderate positive loading. </a:t>
            </a:r>
          </a:p>
          <a:p>
            <a:pPr>
              <a:lnSpc>
                <a:spcPct val="150000"/>
              </a:lnSpc>
              <a:buFont typeface="Arial" panose="020B0604020202020204" pitchFamily="34" charset="0"/>
              <a:buChar char="•"/>
            </a:pPr>
            <a:r>
              <a:rPr lang="en-US" sz="1400" b="1"/>
              <a:t>PC2 (Principal Component 2)</a:t>
            </a:r>
            <a:r>
              <a:rPr lang="en-US" sz="1400"/>
              <a:t>: </a:t>
            </a:r>
            <a:r>
              <a:rPr lang="en-US" altLang="zh-CN" sz="1400"/>
              <a:t>It</a:t>
            </a:r>
            <a:r>
              <a:rPr lang="zh-CN" altLang="en-US" sz="1400"/>
              <a:t> </a:t>
            </a:r>
            <a:r>
              <a:rPr lang="en-US" sz="1400"/>
              <a:t>is influenced mostly by </a:t>
            </a:r>
            <a:r>
              <a:rPr lang="en-US" sz="1400" b="1"/>
              <a:t>BMI</a:t>
            </a:r>
            <a:r>
              <a:rPr lang="en-US" sz="1400"/>
              <a:t> and </a:t>
            </a:r>
            <a:r>
              <a:rPr lang="en-US" sz="1400" b="1" err="1"/>
              <a:t>SkinThickness</a:t>
            </a:r>
            <a:r>
              <a:rPr lang="en-US" sz="1400"/>
              <a:t>, with positive loadings. </a:t>
            </a:r>
            <a:r>
              <a:rPr lang="en-US" sz="1400" b="1"/>
              <a:t>Pregnancies</a:t>
            </a:r>
            <a:r>
              <a:rPr lang="en-US" sz="1400"/>
              <a:t> has a negative loading on PC2</a:t>
            </a:r>
            <a:r>
              <a:rPr lang="en-US" altLang="zh-CN" sz="1400"/>
              <a:t>.</a:t>
            </a:r>
            <a:endParaRPr lang="en-US" sz="1400"/>
          </a:p>
          <a:p>
            <a:pPr>
              <a:lnSpc>
                <a:spcPct val="150000"/>
              </a:lnSpc>
              <a:buFont typeface="Arial" panose="020B0604020202020204" pitchFamily="34" charset="0"/>
              <a:buChar char="•"/>
            </a:pPr>
            <a:r>
              <a:rPr lang="en-US" sz="1400" b="1"/>
              <a:t>PC3 (Principal Component 3)</a:t>
            </a:r>
            <a:r>
              <a:rPr lang="en-US" sz="1400"/>
              <a:t>: This component seems to primarily represent </a:t>
            </a:r>
            <a:r>
              <a:rPr lang="en-US" sz="1400" b="1" err="1"/>
              <a:t>SkinThickness</a:t>
            </a:r>
            <a:r>
              <a:rPr lang="en-US" sz="1400"/>
              <a:t> (with a large positive loading) and </a:t>
            </a:r>
            <a:r>
              <a:rPr lang="en-US" sz="1400" b="1"/>
              <a:t>BMI</a:t>
            </a:r>
            <a:r>
              <a:rPr lang="en-US" sz="1400"/>
              <a:t> (negative loading). It likely reflects the differences related to </a:t>
            </a:r>
            <a:r>
              <a:rPr lang="en-US" sz="1400" b="1" err="1"/>
              <a:t>SkinThickness</a:t>
            </a:r>
            <a:r>
              <a:rPr lang="en-US" sz="1400"/>
              <a:t> and </a:t>
            </a:r>
            <a:r>
              <a:rPr lang="en-US" sz="1400" b="1"/>
              <a:t>BMI</a:t>
            </a:r>
            <a:r>
              <a:rPr lang="en-US" sz="1400"/>
              <a:t> in the dataset, as </a:t>
            </a:r>
            <a:r>
              <a:rPr lang="en-US" sz="1400" b="1" err="1"/>
              <a:t>SkinThickness</a:t>
            </a:r>
            <a:r>
              <a:rPr lang="en-US" sz="1400"/>
              <a:t> has the largest positive value on this component.</a:t>
            </a:r>
          </a:p>
        </p:txBody>
      </p:sp>
    </p:spTree>
    <p:extLst>
      <p:ext uri="{BB962C8B-B14F-4D97-AF65-F5344CB8AC3E}">
        <p14:creationId xmlns:p14="http://schemas.microsoft.com/office/powerpoint/2010/main" val="1819348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altLang="zh-CN" sz="3200" b="1">
                <a:effectLst/>
                <a:latin typeface="Aptos" panose="020B0004020202020204" pitchFamily="34" charset="0"/>
                <a:ea typeface="Aptos" panose="020B0004020202020204" pitchFamily="34" charset="0"/>
                <a:cs typeface="Arial" panose="020B0604020202020204" pitchFamily="34" charset="0"/>
              </a:rPr>
              <a:t>Meta Learner</a:t>
            </a:r>
            <a:endParaRPr lang="en-US" sz="3200" b="1"/>
          </a:p>
        </p:txBody>
      </p:sp>
      <p:sp>
        <p:nvSpPr>
          <p:cNvPr id="11" name="TextBox 10">
            <a:extLst>
              <a:ext uri="{FF2B5EF4-FFF2-40B4-BE49-F238E27FC236}">
                <a16:creationId xmlns:a16="http://schemas.microsoft.com/office/drawing/2014/main" id="{54CB6391-EE52-9041-6592-DA0409CA3E1E}"/>
              </a:ext>
            </a:extLst>
          </p:cNvPr>
          <p:cNvSpPr txBox="1"/>
          <p:nvPr/>
        </p:nvSpPr>
        <p:spPr>
          <a:xfrm>
            <a:off x="5155092" y="2755107"/>
            <a:ext cx="2428653" cy="1107996"/>
          </a:xfrm>
          <a:prstGeom prst="rect">
            <a:avLst/>
          </a:prstGeom>
          <a:noFill/>
        </p:spPr>
        <p:txBody>
          <a:bodyPr wrap="square">
            <a:spAutoFit/>
          </a:bodyPr>
          <a:lstStyle/>
          <a:p>
            <a:r>
              <a:rPr lang="en-US" sz="6600" b="1" i="0">
                <a:solidFill>
                  <a:srgbClr val="001D35"/>
                </a:solidFill>
                <a:effectLst/>
                <a:latin typeface="Google Sans"/>
              </a:rPr>
              <a:t>Step 4</a:t>
            </a:r>
            <a:endParaRPr lang="en-US" sz="6600">
              <a:solidFill>
                <a:srgbClr val="0E0E0E"/>
              </a:solidFill>
              <a:effectLst/>
              <a:latin typeface=".AppleSystemUIFont"/>
            </a:endParaRPr>
          </a:p>
        </p:txBody>
      </p:sp>
    </p:spTree>
    <p:extLst>
      <p:ext uri="{BB962C8B-B14F-4D97-AF65-F5344CB8AC3E}">
        <p14:creationId xmlns:p14="http://schemas.microsoft.com/office/powerpoint/2010/main" val="303390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ED4-1101-F787-B242-1665B1DCE52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E19127-3802-4556-5AB7-10E18677770C}"/>
              </a:ext>
            </a:extLst>
          </p:cNvPr>
          <p:cNvCxnSpPr/>
          <p:nvPr/>
        </p:nvCxnSpPr>
        <p:spPr>
          <a:xfrm>
            <a:off x="0" y="785814"/>
            <a:ext cx="12192000" cy="0"/>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97FC27-510D-BB9E-31A1-9F91783E66A0}"/>
              </a:ext>
            </a:extLst>
          </p:cNvPr>
          <p:cNvSpPr txBox="1"/>
          <p:nvPr/>
        </p:nvSpPr>
        <p:spPr>
          <a:xfrm>
            <a:off x="0" y="172463"/>
            <a:ext cx="6107906" cy="584775"/>
          </a:xfrm>
          <a:prstGeom prst="rect">
            <a:avLst/>
          </a:prstGeom>
          <a:noFill/>
        </p:spPr>
        <p:txBody>
          <a:bodyPr wrap="square">
            <a:spAutoFit/>
          </a:bodyPr>
          <a:lstStyle/>
          <a:p>
            <a:pPr lvl="0"/>
            <a:r>
              <a:rPr lang="en-US" altLang="zh-CN" sz="3200" b="1">
                <a:effectLst/>
                <a:latin typeface="Aptos" panose="020B0004020202020204" pitchFamily="34" charset="0"/>
                <a:ea typeface="Aptos" panose="020B0004020202020204" pitchFamily="34" charset="0"/>
                <a:cs typeface="Arial" panose="020B0604020202020204" pitchFamily="34" charset="0"/>
              </a:rPr>
              <a:t>Meta Learner</a:t>
            </a:r>
            <a:endParaRPr lang="en-US" sz="3200" b="1"/>
          </a:p>
        </p:txBody>
      </p:sp>
      <p:sp>
        <p:nvSpPr>
          <p:cNvPr id="5" name="TextBox 4">
            <a:extLst>
              <a:ext uri="{FF2B5EF4-FFF2-40B4-BE49-F238E27FC236}">
                <a16:creationId xmlns:a16="http://schemas.microsoft.com/office/drawing/2014/main" id="{4475E0C9-6F24-59D7-BB7A-525DD0A0C755}"/>
              </a:ext>
            </a:extLst>
          </p:cNvPr>
          <p:cNvSpPr txBox="1"/>
          <p:nvPr/>
        </p:nvSpPr>
        <p:spPr>
          <a:xfrm>
            <a:off x="769749" y="5418676"/>
            <a:ext cx="4326907" cy="923330"/>
          </a:xfrm>
          <a:prstGeom prst="rect">
            <a:avLst/>
          </a:prstGeom>
          <a:noFill/>
        </p:spPr>
        <p:txBody>
          <a:bodyPr wrap="square">
            <a:spAutoFit/>
          </a:bodyPr>
          <a:lstStyle/>
          <a:p>
            <a:r>
              <a:rPr lang="en-US" b="1"/>
              <a:t>1. Train Base Models Separately</a:t>
            </a:r>
          </a:p>
          <a:p>
            <a:r>
              <a:rPr lang="en-US" b="1"/>
              <a:t>2. Generate Meta-Features</a:t>
            </a:r>
          </a:p>
          <a:p>
            <a:r>
              <a:rPr lang="en-US" b="1"/>
              <a:t>3. Train the Meta-Learner</a:t>
            </a:r>
          </a:p>
        </p:txBody>
      </p:sp>
      <p:sp>
        <p:nvSpPr>
          <p:cNvPr id="8" name="TextBox 7">
            <a:extLst>
              <a:ext uri="{FF2B5EF4-FFF2-40B4-BE49-F238E27FC236}">
                <a16:creationId xmlns:a16="http://schemas.microsoft.com/office/drawing/2014/main" id="{BE3D7ADB-B8BF-2445-2532-C854FACCAF88}"/>
              </a:ext>
            </a:extLst>
          </p:cNvPr>
          <p:cNvSpPr txBox="1"/>
          <p:nvPr/>
        </p:nvSpPr>
        <p:spPr>
          <a:xfrm>
            <a:off x="6498783" y="1249515"/>
            <a:ext cx="2428653" cy="461665"/>
          </a:xfrm>
          <a:prstGeom prst="rect">
            <a:avLst/>
          </a:prstGeom>
          <a:noFill/>
        </p:spPr>
        <p:txBody>
          <a:bodyPr wrap="square">
            <a:spAutoFit/>
          </a:bodyPr>
          <a:lstStyle>
            <a:defPPr>
              <a:defRPr lang="en-US"/>
            </a:defPPr>
            <a:lvl1pPr>
              <a:defRPr sz="2400" b="1" i="0">
                <a:solidFill>
                  <a:srgbClr val="001D35"/>
                </a:solidFill>
                <a:effectLst/>
                <a:latin typeface="Google Sans"/>
              </a:defRPr>
            </a:lvl1pPr>
          </a:lstStyle>
          <a:p>
            <a:r>
              <a:rPr lang="en-US" dirty="0"/>
              <a:t>Joint Tuning </a:t>
            </a:r>
          </a:p>
        </p:txBody>
      </p:sp>
      <p:sp>
        <p:nvSpPr>
          <p:cNvPr id="10" name="TextBox 9">
            <a:extLst>
              <a:ext uri="{FF2B5EF4-FFF2-40B4-BE49-F238E27FC236}">
                <a16:creationId xmlns:a16="http://schemas.microsoft.com/office/drawing/2014/main" id="{35DB7484-FEF0-AE1F-CC46-7E95D9111197}"/>
              </a:ext>
            </a:extLst>
          </p:cNvPr>
          <p:cNvSpPr txBox="1"/>
          <p:nvPr/>
        </p:nvSpPr>
        <p:spPr>
          <a:xfrm>
            <a:off x="1976439" y="1249298"/>
            <a:ext cx="2910601" cy="461665"/>
          </a:xfrm>
          <a:prstGeom prst="rect">
            <a:avLst/>
          </a:prstGeom>
          <a:noFill/>
        </p:spPr>
        <p:txBody>
          <a:bodyPr wrap="square">
            <a:spAutoFit/>
          </a:bodyPr>
          <a:lstStyle/>
          <a:p>
            <a:r>
              <a:rPr lang="en-US" sz="2400" b="1" i="0">
                <a:solidFill>
                  <a:srgbClr val="001D35"/>
                </a:solidFill>
                <a:effectLst/>
                <a:latin typeface="Google Sans"/>
              </a:rPr>
              <a:t>Individual </a:t>
            </a:r>
            <a:r>
              <a:rPr lang="en-US" sz="2400" b="1">
                <a:solidFill>
                  <a:srgbClr val="0E0E0E"/>
                </a:solidFill>
                <a:effectLst/>
                <a:latin typeface=".AppleSystemUIFont"/>
              </a:rPr>
              <a:t>Tuning </a:t>
            </a:r>
            <a:endParaRPr lang="en-US" sz="2400">
              <a:solidFill>
                <a:srgbClr val="0E0E0E"/>
              </a:solidFill>
              <a:effectLst/>
              <a:latin typeface=".AppleSystemUIFont"/>
            </a:endParaRPr>
          </a:p>
        </p:txBody>
      </p:sp>
      <p:sp>
        <p:nvSpPr>
          <p:cNvPr id="15" name="TextBox 14">
            <a:extLst>
              <a:ext uri="{FF2B5EF4-FFF2-40B4-BE49-F238E27FC236}">
                <a16:creationId xmlns:a16="http://schemas.microsoft.com/office/drawing/2014/main" id="{5B525CDA-A6EC-8FC9-625D-F5D8D79CB079}"/>
              </a:ext>
            </a:extLst>
          </p:cNvPr>
          <p:cNvSpPr txBox="1"/>
          <p:nvPr/>
        </p:nvSpPr>
        <p:spPr>
          <a:xfrm>
            <a:off x="769749" y="2602638"/>
            <a:ext cx="9708126" cy="369332"/>
          </a:xfrm>
          <a:prstGeom prst="rect">
            <a:avLst/>
          </a:prstGeom>
          <a:noFill/>
        </p:spPr>
        <p:txBody>
          <a:bodyPr wrap="square">
            <a:spAutoFit/>
          </a:bodyPr>
          <a:lstStyle/>
          <a:p>
            <a:r>
              <a:rPr lang="en-US">
                <a:solidFill>
                  <a:srgbClr val="0E0E0E"/>
                </a:solidFill>
                <a:effectLst/>
                <a:latin typeface=".AppleSystemUIFont"/>
              </a:rPr>
              <a:t>• </a:t>
            </a:r>
            <a:r>
              <a:rPr lang="en-US" b="1">
                <a:solidFill>
                  <a:srgbClr val="0E0E0E"/>
                </a:solidFill>
                <a:effectLst/>
                <a:latin typeface=".AppleSystemUIFont"/>
              </a:rPr>
              <a:t>Joint optimization</a:t>
            </a:r>
            <a:r>
              <a:rPr lang="en-US">
                <a:solidFill>
                  <a:srgbClr val="0E0E0E"/>
                </a:solidFill>
                <a:effectLst/>
                <a:latin typeface=".AppleSystemUIFont"/>
              </a:rPr>
              <a:t> of the base models and meta-learner can, in theory, produce better results.</a:t>
            </a:r>
          </a:p>
        </p:txBody>
      </p:sp>
      <p:sp>
        <p:nvSpPr>
          <p:cNvPr id="17" name="TextBox 16">
            <a:extLst>
              <a:ext uri="{FF2B5EF4-FFF2-40B4-BE49-F238E27FC236}">
                <a16:creationId xmlns:a16="http://schemas.microsoft.com/office/drawing/2014/main" id="{FC30C116-612B-7A13-C635-AB692096839A}"/>
              </a:ext>
            </a:extLst>
          </p:cNvPr>
          <p:cNvSpPr txBox="1"/>
          <p:nvPr/>
        </p:nvSpPr>
        <p:spPr>
          <a:xfrm>
            <a:off x="769749" y="3144197"/>
            <a:ext cx="11017519" cy="1200329"/>
          </a:xfrm>
          <a:prstGeom prst="rect">
            <a:avLst/>
          </a:prstGeom>
          <a:noFill/>
        </p:spPr>
        <p:txBody>
          <a:bodyPr wrap="square">
            <a:spAutoFit/>
          </a:bodyPr>
          <a:lstStyle/>
          <a:p>
            <a:r>
              <a:rPr lang="en-US">
                <a:solidFill>
                  <a:srgbClr val="0E0E0E"/>
                </a:solidFill>
                <a:effectLst/>
                <a:latin typeface=".AppleSystemUIFont"/>
              </a:rPr>
              <a:t>However, this approach is </a:t>
            </a:r>
            <a:r>
              <a:rPr lang="en-US" b="1">
                <a:solidFill>
                  <a:srgbClr val="0E0E0E"/>
                </a:solidFill>
                <a:effectLst/>
                <a:latin typeface=".AppleSystemUIFont"/>
              </a:rPr>
              <a:t>computationally expensive and complex </a:t>
            </a:r>
            <a:r>
              <a:rPr lang="en-US">
                <a:solidFill>
                  <a:srgbClr val="0E0E0E"/>
                </a:solidFill>
                <a:effectLst/>
                <a:latin typeface=".AppleSystemUIFont"/>
              </a:rPr>
              <a:t>because:</a:t>
            </a:r>
          </a:p>
          <a:p>
            <a:r>
              <a:rPr lang="en-US">
                <a:solidFill>
                  <a:srgbClr val="0E0E0E"/>
                </a:solidFill>
                <a:effectLst/>
                <a:latin typeface=".AppleSystemUIFont"/>
              </a:rPr>
              <a:t>• It requires simultaneous hyperparameter tuning across multiple models.</a:t>
            </a:r>
          </a:p>
          <a:p>
            <a:r>
              <a:rPr lang="en-US">
                <a:solidFill>
                  <a:srgbClr val="0E0E0E"/>
                </a:solidFill>
                <a:effectLst/>
                <a:latin typeface=".AppleSystemUIFont"/>
              </a:rPr>
              <a:t>• Changes in base model hyperparameters affect the meta-features, which impacts the meta-learner’s performance.</a:t>
            </a:r>
          </a:p>
          <a:p>
            <a:r>
              <a:rPr lang="en-US">
                <a:solidFill>
                  <a:srgbClr val="0E0E0E"/>
                </a:solidFill>
                <a:effectLst/>
                <a:latin typeface=".AppleSystemUIFont"/>
              </a:rPr>
              <a:t>• The search space becomes very large.</a:t>
            </a:r>
          </a:p>
        </p:txBody>
      </p:sp>
      <p:sp>
        <p:nvSpPr>
          <p:cNvPr id="18" name="TextBox 17">
            <a:extLst>
              <a:ext uri="{FF2B5EF4-FFF2-40B4-BE49-F238E27FC236}">
                <a16:creationId xmlns:a16="http://schemas.microsoft.com/office/drawing/2014/main" id="{611D1777-55E5-F0C6-146D-3D8763B2FC37}"/>
              </a:ext>
            </a:extLst>
          </p:cNvPr>
          <p:cNvSpPr txBox="1"/>
          <p:nvPr/>
        </p:nvSpPr>
        <p:spPr>
          <a:xfrm>
            <a:off x="769748" y="4775753"/>
            <a:ext cx="5326251" cy="646331"/>
          </a:xfrm>
          <a:prstGeom prst="rect">
            <a:avLst/>
          </a:prstGeom>
          <a:noFill/>
        </p:spPr>
        <p:txBody>
          <a:bodyPr wrap="square">
            <a:spAutoFit/>
          </a:bodyPr>
          <a:lstStyle/>
          <a:p>
            <a:r>
              <a:rPr lang="en-US" b="1">
                <a:solidFill>
                  <a:srgbClr val="0E0E0E"/>
                </a:solidFill>
                <a:effectLst/>
                <a:latin typeface=".AppleSystemUIFont"/>
              </a:rPr>
              <a:t>So we choose </a:t>
            </a:r>
            <a:r>
              <a:rPr lang="en-US" b="1" i="0">
                <a:solidFill>
                  <a:srgbClr val="001D35"/>
                </a:solidFill>
                <a:effectLst/>
                <a:highlight>
                  <a:srgbClr val="FFFF00"/>
                </a:highlight>
                <a:latin typeface="Google Sans"/>
              </a:rPr>
              <a:t>Individual </a:t>
            </a:r>
            <a:r>
              <a:rPr lang="en-US" b="1">
                <a:solidFill>
                  <a:srgbClr val="0E0E0E"/>
                </a:solidFill>
                <a:effectLst/>
                <a:highlight>
                  <a:srgbClr val="FFFF00"/>
                </a:highlight>
                <a:latin typeface=".AppleSystemUIFont"/>
              </a:rPr>
              <a:t>Tuning</a:t>
            </a:r>
            <a:r>
              <a:rPr lang="en-US" b="1">
                <a:solidFill>
                  <a:srgbClr val="0E0E0E"/>
                </a:solidFill>
                <a:effectLst/>
                <a:latin typeface=".AppleSystemUIFont"/>
              </a:rPr>
              <a:t>: </a:t>
            </a:r>
            <a:endParaRPr lang="en-US">
              <a:solidFill>
                <a:srgbClr val="0E0E0E"/>
              </a:solidFill>
              <a:effectLst/>
              <a:latin typeface=".AppleSystemUIFont"/>
            </a:endParaRPr>
          </a:p>
          <a:p>
            <a:r>
              <a:rPr lang="en-US" b="1">
                <a:solidFill>
                  <a:srgbClr val="0E0E0E"/>
                </a:solidFill>
                <a:effectLst/>
                <a:latin typeface=".AppleSystemUIFont"/>
              </a:rPr>
              <a:t> </a:t>
            </a:r>
            <a:endParaRPr lang="en-US">
              <a:solidFill>
                <a:srgbClr val="0E0E0E"/>
              </a:solidFill>
              <a:effectLst/>
              <a:latin typeface=".AppleSystemUIFont"/>
            </a:endParaRPr>
          </a:p>
        </p:txBody>
      </p:sp>
      <p:pic>
        <p:nvPicPr>
          <p:cNvPr id="22" name="Graphic 21" descr="Confused person">
            <a:extLst>
              <a:ext uri="{FF2B5EF4-FFF2-40B4-BE49-F238E27FC236}">
                <a16:creationId xmlns:a16="http://schemas.microsoft.com/office/drawing/2014/main" id="{EB719AA5-222A-19AF-720B-23F0307C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5638" y="792951"/>
            <a:ext cx="1756347" cy="1756347"/>
          </a:xfrm>
          <a:prstGeom prst="rect">
            <a:avLst/>
          </a:prstGeom>
        </p:spPr>
      </p:pic>
    </p:spTree>
    <p:extLst>
      <p:ext uri="{BB962C8B-B14F-4D97-AF65-F5344CB8AC3E}">
        <p14:creationId xmlns:p14="http://schemas.microsoft.com/office/powerpoint/2010/main" val="6893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13</Notes>
  <HiddenSlides>1</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Data Science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vt:lpstr>
      <vt:lpstr>Machine Learning Models</vt:lpstr>
      <vt:lpstr>Results and Insights</vt:lpstr>
      <vt:lpstr>Model Comparison Strategy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dc:title>
  <dc:creator>Xingguang Chen</dc:creator>
  <cp:revision>411</cp:revision>
  <dcterms:created xsi:type="dcterms:W3CDTF">2024-12-01T23:18:12Z</dcterms:created>
  <dcterms:modified xsi:type="dcterms:W3CDTF">2024-12-04T18:04:16Z</dcterms:modified>
</cp:coreProperties>
</file>